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31"/>
  </p:notesMasterIdLst>
  <p:handoutMasterIdLst>
    <p:handoutMasterId r:id="rId32"/>
  </p:handoutMasterIdLst>
  <p:sldIdLst>
    <p:sldId id="6701" r:id="rId6"/>
    <p:sldId id="293" r:id="rId7"/>
    <p:sldId id="6664" r:id="rId8"/>
    <p:sldId id="6755" r:id="rId9"/>
    <p:sldId id="6711" r:id="rId10"/>
    <p:sldId id="6753" r:id="rId11"/>
    <p:sldId id="6730" r:id="rId12"/>
    <p:sldId id="6750" r:id="rId13"/>
    <p:sldId id="6752" r:id="rId14"/>
    <p:sldId id="313" r:id="rId15"/>
    <p:sldId id="6756" r:id="rId16"/>
    <p:sldId id="6672" r:id="rId17"/>
    <p:sldId id="6765" r:id="rId18"/>
    <p:sldId id="6760" r:id="rId19"/>
    <p:sldId id="6761" r:id="rId20"/>
    <p:sldId id="6724" r:id="rId21"/>
    <p:sldId id="6682" r:id="rId22"/>
    <p:sldId id="257" r:id="rId23"/>
    <p:sldId id="6754" r:id="rId24"/>
    <p:sldId id="6736" r:id="rId25"/>
    <p:sldId id="305" r:id="rId26"/>
    <p:sldId id="6764" r:id="rId27"/>
    <p:sldId id="259" r:id="rId28"/>
    <p:sldId id="6762" r:id="rId29"/>
    <p:sldId id="6763" r:id="rId30"/>
  </p:sldIdLst>
  <p:sldSz cx="9144000" cy="6858000" type="screen4x3"/>
  <p:notesSz cx="6797675" cy="9926638"/>
  <p:defaultTextStyle>
    <a:defPPr>
      <a:defRPr lang="en-US"/>
    </a:defPPr>
    <a:lvl1pPr algn="l" defTabSz="457200" rtl="0" fontAlgn="base">
      <a:spcBef>
        <a:spcPct val="0"/>
      </a:spcBef>
      <a:spcAft>
        <a:spcPct val="0"/>
      </a:spcAft>
      <a:defRPr sz="2400" kern="1200">
        <a:solidFill>
          <a:schemeClr val="tx1"/>
        </a:solidFill>
        <a:latin typeface="Calibri" charset="0"/>
        <a:ea typeface="MS PGothic" charset="0"/>
        <a:cs typeface="MS PGothic" charset="0"/>
      </a:defRPr>
    </a:lvl1pPr>
    <a:lvl2pPr marL="457200" algn="l" defTabSz="457200" rtl="0" fontAlgn="base">
      <a:spcBef>
        <a:spcPct val="0"/>
      </a:spcBef>
      <a:spcAft>
        <a:spcPct val="0"/>
      </a:spcAft>
      <a:defRPr sz="2400"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sz="2400"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sz="2400"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sz="2400" kern="1200">
        <a:solidFill>
          <a:schemeClr val="tx1"/>
        </a:solidFill>
        <a:latin typeface="Calibri" charset="0"/>
        <a:ea typeface="MS PGothic" charset="0"/>
        <a:cs typeface="MS PGothic" charset="0"/>
      </a:defRPr>
    </a:lvl5pPr>
    <a:lvl6pPr marL="2286000" algn="l" defTabSz="457200" rtl="0" eaLnBrk="1" latinLnBrk="0" hangingPunct="1">
      <a:defRPr sz="2400" kern="1200">
        <a:solidFill>
          <a:schemeClr val="tx1"/>
        </a:solidFill>
        <a:latin typeface="Calibri" charset="0"/>
        <a:ea typeface="MS PGothic" charset="0"/>
        <a:cs typeface="MS PGothic" charset="0"/>
      </a:defRPr>
    </a:lvl6pPr>
    <a:lvl7pPr marL="2743200" algn="l" defTabSz="457200" rtl="0" eaLnBrk="1" latinLnBrk="0" hangingPunct="1">
      <a:defRPr sz="2400" kern="1200">
        <a:solidFill>
          <a:schemeClr val="tx1"/>
        </a:solidFill>
        <a:latin typeface="Calibri" charset="0"/>
        <a:ea typeface="MS PGothic" charset="0"/>
        <a:cs typeface="MS PGothic" charset="0"/>
      </a:defRPr>
    </a:lvl7pPr>
    <a:lvl8pPr marL="3200400" algn="l" defTabSz="457200" rtl="0" eaLnBrk="1" latinLnBrk="0" hangingPunct="1">
      <a:defRPr sz="2400" kern="1200">
        <a:solidFill>
          <a:schemeClr val="tx1"/>
        </a:solidFill>
        <a:latin typeface="Calibri" charset="0"/>
        <a:ea typeface="MS PGothic" charset="0"/>
        <a:cs typeface="MS PGothic" charset="0"/>
      </a:defRPr>
    </a:lvl8pPr>
    <a:lvl9pPr marL="3657600" algn="l" defTabSz="457200" rtl="0" eaLnBrk="1" latinLnBrk="0" hangingPunct="1">
      <a:defRPr sz="2400" kern="1200">
        <a:solidFill>
          <a:schemeClr val="tx1"/>
        </a:solidFill>
        <a:latin typeface="Calibri" charset="0"/>
        <a:ea typeface="MS PGothic" charset="0"/>
        <a:cs typeface="MS PGothic" charset="0"/>
      </a:defRPr>
    </a:lvl9pPr>
  </p:defaultTextStyle>
  <p:extLst>
    <p:ext uri="{521415D9-36F7-43E2-AB2F-B90AF26B5E84}">
      <p14:sectionLst xmlns:p14="http://schemas.microsoft.com/office/powerpoint/2010/main">
        <p14:section name="Standaardsectie" id="{4AF86322-AAB6-4808-A501-95F3BFB3531F}">
          <p14:sldIdLst>
            <p14:sldId id="6701"/>
            <p14:sldId id="293"/>
            <p14:sldId id="6664"/>
            <p14:sldId id="6755"/>
            <p14:sldId id="6711"/>
            <p14:sldId id="6753"/>
            <p14:sldId id="6730"/>
            <p14:sldId id="6750"/>
            <p14:sldId id="6752"/>
            <p14:sldId id="313"/>
            <p14:sldId id="6756"/>
            <p14:sldId id="6672"/>
            <p14:sldId id="6765"/>
            <p14:sldId id="6760"/>
            <p14:sldId id="6761"/>
            <p14:sldId id="6724"/>
            <p14:sldId id="6682"/>
            <p14:sldId id="257"/>
            <p14:sldId id="6754"/>
            <p14:sldId id="6736"/>
            <p14:sldId id="305"/>
            <p14:sldId id="6764"/>
            <p14:sldId id="259"/>
          </p14:sldIdLst>
        </p14:section>
        <p14:section name="Naamloze sectie" id="{F1FEC837-739F-4A8A-B70E-4BA62DEEAE17}">
          <p14:sldIdLst>
            <p14:sldId id="6762"/>
            <p14:sldId id="67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B88180-4771-C483-B287-7D152BB1737E}" name="Haren van, Meike" initials="HvM" userId="S::m.van.haren1@gelderland.nl::f6a8e7f3-e9ff-45aa-9189-56376436803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ren van, Meike" initials="HvM" lastIdx="3" clrIdx="0">
    <p:extLst>
      <p:ext uri="{19B8F6BF-5375-455C-9EA6-DF929625EA0E}">
        <p15:presenceInfo xmlns:p15="http://schemas.microsoft.com/office/powerpoint/2012/main" userId="S::m.van.haren1@gelderland.nl::f6a8e7f3-e9ff-45aa-9189-563764368032" providerId="AD"/>
      </p:ext>
    </p:extLst>
  </p:cmAuthor>
  <p:cmAuthor id="2" name="Span, Indra" initials="SI" lastIdx="3" clrIdx="1">
    <p:extLst>
      <p:ext uri="{19B8F6BF-5375-455C-9EA6-DF929625EA0E}">
        <p15:presenceInfo xmlns:p15="http://schemas.microsoft.com/office/powerpoint/2012/main" userId="S::i.span@gelderland.nl::91b43475-b2bf-4bd3-ab42-5010020ae2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D677C8-0541-5673-345E-B963F30B8C8E}" v="1" dt="2024-02-05T11:58:13.37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varScale="1">
        <p:scale>
          <a:sx n="86" d="100"/>
          <a:sy n="86" d="100"/>
        </p:scale>
        <p:origin x="1354" y="58"/>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y Boukes" userId="S::info_harryboukes.nl#ext#@commissiemer.onmicrosoft.com::675ce61f-74c9-4f47-b98b-e30488ebd49c" providerId="AD" clId="Web-{23D677C8-0541-5673-345E-B963F30B8C8E}"/>
    <pc:docChg chg="sldOrd">
      <pc:chgData name="Harry Boukes" userId="S::info_harryboukes.nl#ext#@commissiemer.onmicrosoft.com::675ce61f-74c9-4f47-b98b-e30488ebd49c" providerId="AD" clId="Web-{23D677C8-0541-5673-345E-B963F30B8C8E}" dt="2024-02-05T11:58:13.377" v="0"/>
      <pc:docMkLst>
        <pc:docMk/>
      </pc:docMkLst>
      <pc:sldChg chg="ord">
        <pc:chgData name="Harry Boukes" userId="S::info_harryboukes.nl#ext#@commissiemer.onmicrosoft.com::675ce61f-74c9-4f47-b98b-e30488ebd49c" providerId="AD" clId="Web-{23D677C8-0541-5673-345E-B963F30B8C8E}" dt="2024-02-05T11:58:13.377" v="0"/>
        <pc:sldMkLst>
          <pc:docMk/>
          <pc:sldMk cId="956646280" sldId="675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Georgia"/>
                <a:ea typeface="+mn-ea"/>
                <a:cs typeface="+mn-cs"/>
              </a:defRPr>
            </a:lvl1pPr>
          </a:lstStyle>
          <a:p>
            <a:pPr>
              <a:defRPr/>
            </a:pPr>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Georgia" charset="0"/>
              </a:defRPr>
            </a:lvl1pPr>
          </a:lstStyle>
          <a:p>
            <a:pPr>
              <a:defRPr/>
            </a:pPr>
            <a:fld id="{634BE957-C3D3-FB41-9653-792B5671EEB6}" type="datetime1">
              <a:rPr lang="nl-NL"/>
              <a:pPr>
                <a:defRPr/>
              </a:pPr>
              <a:t>5-2-2024</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Georgia"/>
                <a:ea typeface="+mn-ea"/>
                <a:cs typeface="+mn-cs"/>
              </a:defRPr>
            </a:lvl1pPr>
          </a:lstStyle>
          <a:p>
            <a:pPr>
              <a:defRPr/>
            </a:pPr>
            <a:r>
              <a:rPr lang="en-US"/>
              <a:t>VOETREGEL</a:t>
            </a:r>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atin typeface="Georgia" charset="0"/>
              </a:defRPr>
            </a:lvl1pPr>
          </a:lstStyle>
          <a:p>
            <a:pPr>
              <a:defRPr/>
            </a:pPr>
            <a:fld id="{8152A38E-9CD2-9C45-B742-0EF2AF821430}" type="slidenum">
              <a:rPr lang="en-US"/>
              <a:pPr>
                <a:defRPr/>
              </a:pPr>
              <a:t>‹nr.›</a:t>
            </a:fld>
            <a:endParaRPr lang="en-US"/>
          </a:p>
        </p:txBody>
      </p:sp>
    </p:spTree>
    <p:extLst>
      <p:ext uri="{BB962C8B-B14F-4D97-AF65-F5344CB8AC3E}">
        <p14:creationId xmlns:p14="http://schemas.microsoft.com/office/powerpoint/2010/main" val="868526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Georgia"/>
                <a:ea typeface="+mn-ea"/>
                <a:cs typeface="+mn-cs"/>
              </a:defRPr>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Georgia" charset="0"/>
              </a:defRPr>
            </a:lvl1pPr>
          </a:lstStyle>
          <a:p>
            <a:pPr>
              <a:defRPr/>
            </a:pPr>
            <a:fld id="{86B88D87-B25F-A04C-9BFE-F132D5698F46}" type="datetime1">
              <a:rPr lang="nl-NL"/>
              <a:pPr>
                <a:defRPr/>
              </a:pPr>
              <a:t>5-2-2024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l-NL" noProof="0"/>
              <a:t>Click </a:t>
            </a:r>
            <a:r>
              <a:rPr lang="nl-NL" noProof="0" err="1"/>
              <a:t>to</a:t>
            </a:r>
            <a:r>
              <a:rPr lang="nl-NL" noProof="0"/>
              <a:t> </a:t>
            </a:r>
            <a:r>
              <a:rPr lang="nl-NL" noProof="0" err="1"/>
              <a:t>edit</a:t>
            </a:r>
            <a:r>
              <a:rPr lang="nl-NL" noProof="0"/>
              <a:t> Master </a:t>
            </a:r>
            <a:r>
              <a:rPr lang="nl-NL" noProof="0" err="1"/>
              <a:t>text</a:t>
            </a:r>
            <a:r>
              <a:rPr lang="nl-NL" noProof="0"/>
              <a:t> </a:t>
            </a:r>
            <a:r>
              <a:rPr lang="nl-NL" noProof="0" err="1"/>
              <a:t>styles</a:t>
            </a:r>
            <a:endParaRPr lang="nl-NL" noProof="0"/>
          </a:p>
          <a:p>
            <a:pPr lvl="1"/>
            <a:r>
              <a:rPr lang="nl-NL" noProof="0"/>
              <a:t>Second level</a:t>
            </a:r>
          </a:p>
          <a:p>
            <a:pPr lvl="2"/>
            <a:r>
              <a:rPr lang="nl-NL" noProof="0" err="1"/>
              <a:t>Third</a:t>
            </a:r>
            <a:r>
              <a:rPr lang="nl-NL" noProof="0"/>
              <a:t> level</a:t>
            </a:r>
          </a:p>
          <a:p>
            <a:pPr lvl="3"/>
            <a:r>
              <a:rPr lang="nl-NL" noProof="0" err="1"/>
              <a:t>Fourth</a:t>
            </a:r>
            <a:r>
              <a:rPr lang="nl-NL" noProof="0"/>
              <a:t> level</a:t>
            </a:r>
          </a:p>
          <a:p>
            <a:pPr lvl="4"/>
            <a:r>
              <a:rPr lang="nl-NL" noProof="0" err="1"/>
              <a:t>Fifth</a:t>
            </a:r>
            <a:r>
              <a:rPr lang="nl-NL" noProof="0"/>
              <a:t> level</a:t>
            </a:r>
            <a:endParaRPr lang="en-US"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Georgia"/>
                <a:ea typeface="+mn-ea"/>
                <a:cs typeface="+mn-cs"/>
              </a:defRPr>
            </a:lvl1pPr>
          </a:lstStyle>
          <a:p>
            <a:pPr>
              <a:defRPr/>
            </a:pPr>
            <a:r>
              <a:rPr lang="en-US"/>
              <a:t>VOETREGEL</a:t>
            </a:r>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atin typeface="Georgia" charset="0"/>
              </a:defRPr>
            </a:lvl1pPr>
          </a:lstStyle>
          <a:p>
            <a:pPr>
              <a:defRPr/>
            </a:pPr>
            <a:fld id="{96C90E17-C8BC-304D-B481-365F1DB42C12}" type="slidenum">
              <a:rPr lang="en-US"/>
              <a:pPr>
                <a:defRPr/>
              </a:pPr>
              <a:t>‹nr.›</a:t>
            </a:fld>
            <a:endParaRPr lang="en-US"/>
          </a:p>
        </p:txBody>
      </p:sp>
    </p:spTree>
    <p:extLst>
      <p:ext uri="{BB962C8B-B14F-4D97-AF65-F5344CB8AC3E}">
        <p14:creationId xmlns:p14="http://schemas.microsoft.com/office/powerpoint/2010/main" val="2477113505"/>
      </p:ext>
    </p:extLst>
  </p:cSld>
  <p:clrMap bg1="lt1" tx1="dk1" bg2="lt2" tx2="dk2" accent1="accent1" accent2="accent2" accent3="accent3" accent4="accent4" accent5="accent5" accent6="accent6" hlink="hlink" folHlink="folHlink"/>
  <p:hf hdr="0" dt="0"/>
  <p:notesStyle>
    <a:lvl1pPr algn="l" defTabSz="457200" rtl="0" eaLnBrk="0" fontAlgn="base" hangingPunct="0">
      <a:spcBef>
        <a:spcPct val="30000"/>
      </a:spcBef>
      <a:spcAft>
        <a:spcPct val="0"/>
      </a:spcAft>
      <a:defRPr sz="1200" kern="1200">
        <a:solidFill>
          <a:schemeClr val="tx1"/>
        </a:solidFill>
        <a:latin typeface="Georgia"/>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Georgia"/>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Georgia"/>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Georgia"/>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Georgia"/>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research.wur.nl/en/publications/ecologisch-beoordelingskader-voor-doelbereik-in-natura-2000-gebi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nl-NL" sz="1000" dirty="0"/>
          </a:p>
          <a:p>
            <a:r>
              <a:rPr lang="nl-NL" sz="1000" dirty="0">
                <a:highlight>
                  <a:srgbClr val="FFFFFF"/>
                </a:highlight>
                <a:latin typeface="Arial" panose="020B0604020202020204" pitchFamily="34" charset="0"/>
                <a:cs typeface="Arial" panose="020B0604020202020204" pitchFamily="34" charset="0"/>
              </a:rPr>
              <a:t>Verantwoordelijk voor </a:t>
            </a:r>
            <a:r>
              <a:rPr lang="nl-NL" sz="1000" dirty="0" err="1">
                <a:highlight>
                  <a:srgbClr val="FFFFFF"/>
                </a:highlight>
                <a:latin typeface="Arial" panose="020B0604020202020204" pitchFamily="34" charset="0"/>
                <a:cs typeface="Arial" panose="020B0604020202020204" pitchFamily="34" charset="0"/>
              </a:rPr>
              <a:t>coordinatie</a:t>
            </a:r>
            <a:r>
              <a:rPr lang="nl-NL" sz="1000" dirty="0">
                <a:highlight>
                  <a:srgbClr val="FFFFFF"/>
                </a:highlight>
                <a:latin typeface="Arial" panose="020B0604020202020204" pitchFamily="34" charset="0"/>
                <a:cs typeface="Arial" panose="020B0604020202020204" pitchFamily="34" charset="0"/>
              </a:rPr>
              <a:t> van opstellen 5 herstelprogramma’s als uitwerking van het Natura 2000 beheerplan Veluwe. Ik ga jullie vandaag een toelichting geven op proces en inhoud van deze herstelprogramma’s.</a:t>
            </a:r>
          </a:p>
        </p:txBody>
      </p:sp>
      <p:sp>
        <p:nvSpPr>
          <p:cNvPr id="4" name="Tijdelijke aanduiding voor voettekst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eorgia"/>
                <a:ea typeface="+mn-ea"/>
                <a:cs typeface="+mn-cs"/>
              </a:rPr>
              <a:t>VOETREGEL</a:t>
            </a:r>
          </a:p>
        </p:txBody>
      </p:sp>
      <p:sp>
        <p:nvSpPr>
          <p:cNvPr id="5" name="Tijdelijke aanduiding voor dianumm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6C90E17-C8BC-304D-B481-365F1DB42C12}" type="slidenum">
              <a:rPr kumimoji="0" lang="en-US" sz="1200" b="0" i="0" u="none" strike="noStrike" kern="1200" cap="none" spc="0" normalizeH="0" baseline="0" noProof="0" smtClean="0">
                <a:ln>
                  <a:noFill/>
                </a:ln>
                <a:solidFill>
                  <a:prstClr val="black"/>
                </a:solidFill>
                <a:effectLst/>
                <a:uLnTx/>
                <a:uFillTx/>
                <a:latin typeface="Georgia"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eorgia" charset="0"/>
              <a:ea typeface="MS PGothic" charset="0"/>
            </a:endParaRPr>
          </a:p>
        </p:txBody>
      </p:sp>
    </p:spTree>
    <p:extLst>
      <p:ext uri="{BB962C8B-B14F-4D97-AF65-F5344CB8AC3E}">
        <p14:creationId xmlns:p14="http://schemas.microsoft.com/office/powerpoint/2010/main" val="1628230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000" dirty="0">
                <a:ea typeface="MS PGothic"/>
              </a:rPr>
              <a:t>Het herstelprogramma bossen gaat over de </a:t>
            </a:r>
            <a:r>
              <a:rPr lang="nl-NL" sz="1000" dirty="0" err="1">
                <a:ea typeface="MS PGothic"/>
              </a:rPr>
              <a:t>boshabitats</a:t>
            </a:r>
            <a:r>
              <a:rPr lang="nl-NL" sz="1000" dirty="0">
                <a:ea typeface="MS PGothic"/>
              </a:rPr>
              <a:t>: oude eikenbossen en beukeneikenbossen en leefgebieden voor habitat- en vogelrichtlijnsoorten als de zwarte specht, vliegend hert en wespendief </a:t>
            </a:r>
            <a:r>
              <a:rPr lang="nl-NL" sz="1000" i="1" dirty="0">
                <a:ea typeface="MS PGothic"/>
              </a:rPr>
              <a:t>(relatie bossenstrategie). </a:t>
            </a:r>
          </a:p>
          <a:p>
            <a:pPr>
              <a:defRPr/>
            </a:pPr>
            <a:endParaRPr lang="nl-NL" sz="1000" dirty="0">
              <a:latin typeface="Georgia" panose="02040502050405020303" pitchFamily="18"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nl-NL" sz="1000" dirty="0">
                <a:ea typeface="MS PGothic"/>
                <a:cs typeface="Arial" panose="020B0604020202020204" pitchFamily="34" charset="0"/>
              </a:rPr>
              <a:t>Het herstelprogramma heide en stuifzanden gaat het over het herstel van een groot aantal open landschappen. Zoals vochtige en droge heide, jeneverbes struwelen, </a:t>
            </a:r>
            <a:r>
              <a:rPr lang="nl-NL" sz="1000" dirty="0" err="1">
                <a:ea typeface="MS PGothic"/>
                <a:cs typeface="Arial" panose="020B0604020202020204" pitchFamily="34" charset="0"/>
              </a:rPr>
              <a:t>heischrale</a:t>
            </a:r>
            <a:r>
              <a:rPr lang="nl-NL" sz="1000" dirty="0">
                <a:ea typeface="MS PGothic"/>
                <a:cs typeface="Arial" panose="020B0604020202020204" pitchFamily="34" charset="0"/>
              </a:rPr>
              <a:t> graslanden en zandverstuivingen. Met vogelrichtlijnsoorten als draaihals, de tapuit en nachtzwaluw. Maar ook voor typische habitatsoorten als de bosparelmoervlinder, wrattenbijter en reptielen zoals de zandhagedis.</a:t>
            </a:r>
          </a:p>
          <a:p>
            <a:endParaRPr lang="nl-NL" sz="1000" dirty="0">
              <a:latin typeface="Georgia" panose="02040502050405020303" pitchFamily="18" charset="0"/>
            </a:endParaRPr>
          </a:p>
          <a:p>
            <a:r>
              <a:rPr lang="nl-NL" sz="1000" dirty="0">
                <a:ea typeface="MS PGothic"/>
              </a:rPr>
              <a:t>Om goed in beeld te brengen hoe het nu met de bossen en heiden en stuifzanden gaat en welke maatregelen genomen moeten worden om de </a:t>
            </a:r>
            <a:r>
              <a:rPr lang="nl-NL" sz="1000" dirty="0" err="1">
                <a:ea typeface="MS PGothic"/>
              </a:rPr>
              <a:t>habitats</a:t>
            </a:r>
            <a:r>
              <a:rPr lang="nl-NL" sz="1000" dirty="0">
                <a:ea typeface="MS PGothic"/>
              </a:rPr>
              <a:t> te verbeteren en uit te breiden hebben we een consortium van deskundigen ingeschakeld van Wageningen Universiteit en onderzoekers SOVON en stichting Bargerveen. De Veluwe is zo groot en elk gebied is uniek. Daarom hebben we de Veluwe ingedeeld in 12 deelgebieden. </a:t>
            </a:r>
            <a:endParaRPr lang="nl-NL" sz="1000" dirty="0">
              <a:latin typeface="Georgia" panose="02040502050405020303" pitchFamily="18" charset="0"/>
            </a:endParaRPr>
          </a:p>
          <a:p>
            <a:endParaRPr lang="nl-NL" sz="1000" dirty="0">
              <a:latin typeface="Georgia" panose="02040502050405020303" pitchFamily="18" charset="0"/>
            </a:endParaRPr>
          </a:p>
          <a:p>
            <a:endParaRPr lang="nl-NL" dirty="0"/>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10</a:t>
            </a:fld>
            <a:endParaRPr lang="en-US"/>
          </a:p>
        </p:txBody>
      </p:sp>
    </p:spTree>
    <p:extLst>
      <p:ext uri="{BB962C8B-B14F-4D97-AF65-F5344CB8AC3E}">
        <p14:creationId xmlns:p14="http://schemas.microsoft.com/office/powerpoint/2010/main" val="3836076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defRPr/>
            </a:pPr>
            <a:r>
              <a:rPr lang="nl-NL" sz="1000" dirty="0">
                <a:latin typeface="Arial" panose="020B0604020202020204" pitchFamily="34" charset="0"/>
                <a:ea typeface="MS PGothic"/>
                <a:cs typeface="Arial" panose="020B0604020202020204" pitchFamily="34" charset="0"/>
              </a:rPr>
              <a:t>Voor elk van de 12 deelgebieden is een synthesedocument opgesteld. Per gebied is door het consortium een systeemanalyse gedaan, is het belang van het gebied voor de instandhoudingsdoelen beschreven en zijn de knelpunten, kansen en maatregelen in beeld gebracht. In de deelgebieden hebben we niet naar individuele snippers van habitattypen gekeken, maar naar ecologisch samenhangende clusters, dus al meer </a:t>
            </a:r>
            <a:r>
              <a:rPr lang="nl-NL" sz="1000" dirty="0" err="1">
                <a:latin typeface="Arial" panose="020B0604020202020204" pitchFamily="34" charset="0"/>
                <a:ea typeface="MS PGothic"/>
                <a:cs typeface="Arial" panose="020B0604020202020204" pitchFamily="34" charset="0"/>
              </a:rPr>
              <a:t>landschapsecologisch</a:t>
            </a:r>
            <a:r>
              <a:rPr lang="nl-NL" sz="1000" dirty="0">
                <a:latin typeface="Arial" panose="020B0604020202020204" pitchFamily="34" charset="0"/>
                <a:ea typeface="MS PGothic"/>
                <a:cs typeface="Arial" panose="020B0604020202020204" pitchFamily="34" charset="0"/>
              </a:rPr>
              <a:t> toegepast. </a:t>
            </a:r>
          </a:p>
          <a:p>
            <a:pPr marL="171450" indent="-171450">
              <a:buFont typeface="Arial" panose="020B0604020202020204" pitchFamily="34" charset="0"/>
              <a:buChar char="•"/>
              <a:defRPr/>
            </a:pPr>
            <a:r>
              <a:rPr lang="nl-NL" sz="1000" dirty="0">
                <a:latin typeface="Arial" panose="020B0604020202020204" pitchFamily="34" charset="0"/>
                <a:ea typeface="MS PGothic"/>
                <a:cs typeface="Arial" panose="020B0604020202020204" pitchFamily="34" charset="0"/>
              </a:rPr>
              <a:t>Uitkomsten analyse zijn besproken met beheerders. </a:t>
            </a:r>
          </a:p>
          <a:p>
            <a:pPr marL="171450" indent="-171450">
              <a:buFont typeface="Arial" panose="020B0604020202020204" pitchFamily="34" charset="0"/>
              <a:buChar char="•"/>
              <a:defRPr/>
            </a:pPr>
            <a:r>
              <a:rPr lang="nl-NL" sz="1000" dirty="0">
                <a:latin typeface="Arial" panose="020B0604020202020204" pitchFamily="34" charset="0"/>
                <a:ea typeface="MS PGothic"/>
                <a:cs typeface="Arial" panose="020B0604020202020204" pitchFamily="34" charset="0"/>
              </a:rPr>
              <a:t>Hierbij heeft het consortium ook gebruik gemaakt van NDFF en een door hen opgestelde lijst van karakteristieke soorten. Er is hierbij breder gekeken dan alleen de typische soorten zoals vermeld in het profieldocument. Vervolgens is er gekeken wat er nodig is om de knelpunten op te lossen. De terreineigenaren zijn hierbij betrokken. </a:t>
            </a:r>
            <a:endParaRPr lang="nl-NL"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nl-NL" sz="1000" dirty="0">
                <a:latin typeface="Arial" panose="020B0604020202020204" pitchFamily="34" charset="0"/>
                <a:ea typeface="MS PGothic"/>
                <a:cs typeface="Arial" panose="020B0604020202020204" pitchFamily="34" charset="0"/>
              </a:rPr>
              <a:t>Ook is er een </a:t>
            </a:r>
            <a:r>
              <a:rPr lang="nl-NL" sz="1000" dirty="0" err="1">
                <a:latin typeface="Arial" panose="020B0604020202020204" pitchFamily="34" charset="0"/>
                <a:ea typeface="MS PGothic"/>
                <a:cs typeface="Arial" panose="020B0604020202020204" pitchFamily="34" charset="0"/>
              </a:rPr>
              <a:t>Veluwebrede</a:t>
            </a:r>
            <a:r>
              <a:rPr lang="nl-NL" sz="1000" dirty="0">
                <a:latin typeface="Arial" panose="020B0604020202020204" pitchFamily="34" charset="0"/>
                <a:ea typeface="MS PGothic"/>
                <a:cs typeface="Arial" panose="020B0604020202020204" pitchFamily="34" charset="0"/>
              </a:rPr>
              <a:t> analyse gemaakt met een totale synthese voor doelbereik tussen heide/stuifzanden en bossen. </a:t>
            </a:r>
          </a:p>
          <a:p>
            <a:pPr marL="171450" indent="-171450">
              <a:buFont typeface="Arial" panose="020B0604020202020204" pitchFamily="34" charset="0"/>
              <a:buChar char="•"/>
              <a:defRPr/>
            </a:pPr>
            <a:r>
              <a:rPr lang="nl-NL" sz="1000" dirty="0">
                <a:latin typeface="Arial" panose="020B0604020202020204" pitchFamily="34" charset="0"/>
                <a:ea typeface="MS PGothic"/>
                <a:cs typeface="Arial" panose="020B0604020202020204" pitchFamily="34" charset="0"/>
              </a:rPr>
              <a:t>Er zijn door het consortium maatregelen als buiten het n2000 gebied benoemd.</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sz="1000" dirty="0">
                <a:latin typeface="Arial" panose="020B0604020202020204" pitchFamily="34" charset="0"/>
                <a:ea typeface="MS PGothic"/>
                <a:cs typeface="Arial" panose="020B0604020202020204" pitchFamily="34" charset="0"/>
              </a:rPr>
              <a:t>Daarnaast hebben we ook nog andere onderzoeken en rapporten laten opstellen zoals het effect van wild op de bosverjonging en voor bepaalde specifieke soorten zoals zadelsprinkhaan en gentiaanblauwtje, parelmoervlinder, vliegend hert.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sz="1000" dirty="0">
                <a:latin typeface="Arial" panose="020B0604020202020204" pitchFamily="34" charset="0"/>
                <a:ea typeface="MS PGothic"/>
                <a:cs typeface="Arial" panose="020B0604020202020204" pitchFamily="34" charset="0"/>
              </a:rPr>
              <a:t>De maatregelen en kennis die in deze rapporten zit, hebben we als input gebruikt in deze herstelprogramma’s heide en stuifzanden en bossen.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l-NL" sz="1000" dirty="0">
              <a:latin typeface="Arial" panose="020B0604020202020204" pitchFamily="34" charset="0"/>
              <a:cs typeface="Arial" panose="020B0604020202020204" pitchFamily="34" charset="0"/>
            </a:endParaRPr>
          </a:p>
          <a:p>
            <a:pPr>
              <a:spcBef>
                <a:spcPts val="30"/>
              </a:spcBef>
            </a:pPr>
            <a:r>
              <a:rPr lang="nl-NL" sz="1000" dirty="0">
                <a:latin typeface="Arial" panose="020B0604020202020204" pitchFamily="34" charset="0"/>
                <a:ea typeface="MS PGothic"/>
                <a:cs typeface="Arial" panose="020B0604020202020204" pitchFamily="34" charset="0"/>
              </a:rPr>
              <a:t> </a:t>
            </a:r>
            <a:endParaRPr lang="nl-NL" sz="1000" dirty="0">
              <a:latin typeface="Arial" panose="020B0604020202020204" pitchFamily="34" charset="0"/>
              <a:cs typeface="Arial" panose="020B0604020202020204" pitchFamily="34" charset="0"/>
            </a:endParaRPr>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11</a:t>
            </a:fld>
            <a:endParaRPr lang="en-US"/>
          </a:p>
        </p:txBody>
      </p:sp>
    </p:spTree>
    <p:extLst>
      <p:ext uri="{BB962C8B-B14F-4D97-AF65-F5344CB8AC3E}">
        <p14:creationId xmlns:p14="http://schemas.microsoft.com/office/powerpoint/2010/main" val="2404625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ea typeface="MS PGothic"/>
                <a:cs typeface="Arial" panose="020B0604020202020204" pitchFamily="34" charset="0"/>
              </a:rPr>
              <a:t>Enkele maatregelen uit het herstelprogramma bossen:</a:t>
            </a:r>
            <a:endParaRPr lang="nl-NL" sz="1000" dirty="0">
              <a:latin typeface="Georgia" panose="02040502050405020303" pitchFamily="18" charset="0"/>
              <a:cs typeface="Arial" panose="020B0604020202020204" pitchFamily="34" charset="0"/>
            </a:endParaRPr>
          </a:p>
          <a:p>
            <a:pPr marL="0" indent="0">
              <a:buFont typeface="Arial" panose="020B0604020202020204" pitchFamily="34" charset="0"/>
              <a:buNone/>
            </a:pPr>
            <a:endParaRPr lang="nl-NL" sz="1000" dirty="0">
              <a:latin typeface="Georgia" panose="02040502050405020303" pitchFamily="18" charset="0"/>
              <a:cs typeface="Arial" panose="020B0604020202020204" pitchFamily="34" charset="0"/>
            </a:endParaRPr>
          </a:p>
          <a:p>
            <a:pPr marL="171450" indent="-171450">
              <a:buFont typeface="Calibri" panose="020B0604020202020204" pitchFamily="34" charset="0"/>
              <a:buChar char="-"/>
            </a:pPr>
            <a:r>
              <a:rPr lang="nl-NL" sz="1000" dirty="0">
                <a:ea typeface="MS PGothic"/>
                <a:cs typeface="Arial" panose="020B0604020202020204" pitchFamily="34" charset="0"/>
              </a:rPr>
              <a:t>binnen de oude boskernen gaan we de kwaliteit verbeteren, Dit doen we door binnen deze boskernen exoten zoals Amerikaanse eik en Amerikaanse vogelkers te verwijderen. </a:t>
            </a:r>
            <a:endParaRPr lang="nl-NL" sz="1000" dirty="0">
              <a:latin typeface="Georgia" panose="02040502050405020303" pitchFamily="18" charset="0"/>
              <a:cs typeface="Arial" panose="020B0604020202020204" pitchFamily="34" charset="0"/>
            </a:endParaRPr>
          </a:p>
          <a:p>
            <a:pPr marL="171450" indent="-171450">
              <a:buFont typeface="Calibri" panose="020B0604020202020204" pitchFamily="34" charset="0"/>
              <a:buChar char="-"/>
            </a:pPr>
            <a:r>
              <a:rPr lang="nl-NL" sz="1000" dirty="0">
                <a:ea typeface="MS PGothic"/>
                <a:cs typeface="Arial" panose="020B0604020202020204" pitchFamily="34" charset="0"/>
              </a:rPr>
              <a:t>we willen meer dode en aftakelende bomen in de </a:t>
            </a:r>
            <a:r>
              <a:rPr lang="nl-NL" sz="1000" dirty="0" err="1">
                <a:ea typeface="MS PGothic"/>
                <a:cs typeface="Arial" panose="020B0604020202020204" pitchFamily="34" charset="0"/>
              </a:rPr>
              <a:t>boshabitas</a:t>
            </a:r>
            <a:r>
              <a:rPr lang="nl-NL" sz="1000" dirty="0">
                <a:ea typeface="MS PGothic"/>
                <a:cs typeface="Arial" panose="020B0604020202020204" pitchFamily="34" charset="0"/>
              </a:rPr>
              <a:t> van de Veluwe voor een meer natuurlijke bosdynamiek en meer oude aftakelende en dode bomen. Dat betekent dat we geen houtoogst meer willen in de </a:t>
            </a:r>
            <a:r>
              <a:rPr lang="nl-NL" sz="1000" dirty="0" err="1">
                <a:ea typeface="MS PGothic"/>
                <a:cs typeface="Arial" panose="020B0604020202020204" pitchFamily="34" charset="0"/>
              </a:rPr>
              <a:t>boshabitats</a:t>
            </a:r>
            <a:r>
              <a:rPr lang="nl-NL" sz="1000" dirty="0">
                <a:ea typeface="MS PGothic"/>
                <a:cs typeface="Arial" panose="020B0604020202020204" pitchFamily="34" charset="0"/>
              </a:rPr>
              <a:t> waar we het habitat willen uitbreiden. In de overige </a:t>
            </a:r>
            <a:r>
              <a:rPr lang="nl-NL" sz="1000" dirty="0" err="1">
                <a:ea typeface="MS PGothic"/>
                <a:cs typeface="Arial" panose="020B0604020202020204" pitchFamily="34" charset="0"/>
              </a:rPr>
              <a:t>boshabitats</a:t>
            </a:r>
            <a:r>
              <a:rPr lang="nl-NL" sz="1000" dirty="0">
                <a:ea typeface="MS PGothic"/>
                <a:cs typeface="Arial" panose="020B0604020202020204" pitchFamily="34" charset="0"/>
              </a:rPr>
              <a:t> geldt een houtoogstbeperking. </a:t>
            </a:r>
            <a:endParaRPr lang="nl-NL" sz="1000" dirty="0">
              <a:latin typeface="Georgia" panose="02040502050405020303" pitchFamily="18" charset="0"/>
              <a:cs typeface="Arial" panose="020B0604020202020204" pitchFamily="34" charset="0"/>
            </a:endParaRPr>
          </a:p>
          <a:p>
            <a:pPr marL="171450" indent="-171450">
              <a:buFont typeface="Calibri" panose="020B0604020202020204" pitchFamily="34" charset="0"/>
              <a:buChar char="-"/>
            </a:pPr>
            <a:r>
              <a:rPr lang="nl-NL" sz="1000" dirty="0">
                <a:ea typeface="MS PGothic"/>
                <a:cs typeface="Arial" panose="020B0604020202020204" pitchFamily="34" charset="0"/>
              </a:rPr>
              <a:t>ook zien we dat het op sommige delen nodig is om de omvang van wilde hoefdieren te verlagen. De wilddruk is op sommige plekken zo hoog dat </a:t>
            </a:r>
            <a:r>
              <a:rPr lang="nl-NL" sz="1000" dirty="0" err="1">
                <a:ea typeface="MS PGothic"/>
                <a:cs typeface="Arial" panose="020B0604020202020204" pitchFamily="34" charset="0"/>
              </a:rPr>
              <a:t>habitats</a:t>
            </a:r>
            <a:r>
              <a:rPr lang="nl-NL" sz="1000" dirty="0">
                <a:ea typeface="MS PGothic"/>
                <a:cs typeface="Arial" panose="020B0604020202020204" pitchFamily="34" charset="0"/>
              </a:rPr>
              <a:t> zich niet kunnen verjongen en te intensief worden omgewoeld door zwijnen. </a:t>
            </a:r>
            <a:endParaRPr lang="nl-NL" sz="1000" dirty="0">
              <a:latin typeface="Georgia" panose="02040502050405020303" pitchFamily="18" charset="0"/>
              <a:cs typeface="Arial" panose="020B0604020202020204" pitchFamily="34" charset="0"/>
            </a:endParaRPr>
          </a:p>
          <a:p>
            <a:pPr marL="171450" indent="-171450">
              <a:buFont typeface="Calibri" panose="020B0604020202020204" pitchFamily="34" charset="0"/>
              <a:buChar char="-"/>
            </a:pPr>
            <a:r>
              <a:rPr lang="nl-NL" sz="1000" dirty="0">
                <a:ea typeface="MS PGothic"/>
              </a:rPr>
              <a:t>het uitbreiden en verbinden van geïsoleerde historische boscomplexen met loofbossen, zodat soorten die minder mobiel zijn zich ook kunnen verplaatsen en de bossen weer vitaal worden zodat ze tegen klimaatverandering en verdroging kunnen.</a:t>
            </a:r>
            <a:endParaRPr lang="nl-NL" sz="1000" dirty="0">
              <a:ea typeface="MS PGothic"/>
              <a:cs typeface="Arial" panose="020B0604020202020204" pitchFamily="34" charset="0"/>
            </a:endParaRPr>
          </a:p>
          <a:p>
            <a:pPr marL="171450" indent="-171450">
              <a:buFont typeface="Calibri" panose="020B0604020202020204" pitchFamily="34" charset="0"/>
              <a:buChar char="-"/>
            </a:pPr>
            <a:r>
              <a:rPr lang="nl-NL" sz="1000" dirty="0">
                <a:ea typeface="MS PGothic"/>
                <a:cs typeface="Arial" panose="020B0604020202020204" pitchFamily="34" charset="0"/>
              </a:rPr>
              <a:t>Nu al proberen we proeven te doen om de natuur te verbeteren zoals door het toepassen van steenmeel of we nemen overlevingsmaatregelen zoals het plaatsen van mineraalhopen met kalk voor vogels. </a:t>
            </a:r>
            <a:endParaRPr lang="nl-NL" sz="1000" dirty="0"/>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12</a:t>
            </a:fld>
            <a:endParaRPr lang="en-US"/>
          </a:p>
        </p:txBody>
      </p:sp>
    </p:spTree>
    <p:extLst>
      <p:ext uri="{BB962C8B-B14F-4D97-AF65-F5344CB8AC3E}">
        <p14:creationId xmlns:p14="http://schemas.microsoft.com/office/powerpoint/2010/main" val="3122340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latin typeface="Arial" panose="020B0604020202020204" pitchFamily="34" charset="0"/>
                <a:ea typeface="MS PGothic"/>
                <a:cs typeface="Arial" panose="020B0604020202020204" pitchFamily="34" charset="0"/>
              </a:rPr>
              <a:t>“De maatregelen houtoogstverbod en houtoogstbeperking in kwalificerend boshabitat zijn allereerst gericht op het voorkomen van ongewenste afvoer van voedingsstoffen uit het bos waardoor de bossen verder zouden verarmen en kwetsbaarder worden voor een verhoogde stikstofdepositie en het ruimte geven aan de natuurlijke processen van veroudering en aftakeling van bomen. Dit is belangrijk voor een groot aantal paddenstoelen, (korst)mossen, doodhoutkevers, vogels en andere soorten van de beschermde habitatbossen.</a:t>
            </a:r>
          </a:p>
          <a:p>
            <a:endParaRPr lang="nl-NL" dirty="0">
              <a:ea typeface="MS PGothic"/>
            </a:endParaRPr>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13</a:t>
            </a:fld>
            <a:endParaRPr lang="en-US"/>
          </a:p>
        </p:txBody>
      </p:sp>
    </p:spTree>
    <p:extLst>
      <p:ext uri="{BB962C8B-B14F-4D97-AF65-F5344CB8AC3E}">
        <p14:creationId xmlns:p14="http://schemas.microsoft.com/office/powerpoint/2010/main" val="2565680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F381A-DB7E-FF30-60F0-CF6F9C0B3C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4F79E99-35D9-309F-AAB5-67287BC990D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7D47E81-1880-4B6E-07ED-9BB804961324}"/>
              </a:ext>
            </a:extLst>
          </p:cNvPr>
          <p:cNvSpPr>
            <a:spLocks noGrp="1"/>
          </p:cNvSpPr>
          <p:nvPr>
            <p:ph type="body" idx="1"/>
          </p:nvPr>
        </p:nvSpPr>
        <p:spPr/>
        <p:txBody>
          <a:bodyPr/>
          <a:lstStyle/>
          <a:p>
            <a:pPr marL="171450" indent="-171450">
              <a:buFont typeface="Arial" panose="020B0604020202020204" pitchFamily="34" charset="0"/>
              <a:buChar char="•"/>
            </a:pPr>
            <a:r>
              <a:rPr lang="nl-NL" sz="1000" dirty="0">
                <a:latin typeface="Arial" panose="020B0604020202020204" pitchFamily="34" charset="0"/>
                <a:ea typeface="MS PGothic"/>
                <a:cs typeface="Arial" panose="020B0604020202020204" pitchFamily="34" charset="0"/>
              </a:rPr>
              <a:t>Maatregelen die hier worden voorzien richten zich op het herstel van het natuurlijk heide- en stuifzandsysteem.</a:t>
            </a:r>
          </a:p>
          <a:p>
            <a:pPr marL="171450" indent="-171450">
              <a:buFont typeface="Arial" panose="020B0604020202020204" pitchFamily="34" charset="0"/>
              <a:buChar char="•"/>
            </a:pPr>
            <a:r>
              <a:rPr lang="nl-NL" sz="1000" dirty="0">
                <a:latin typeface="Arial" panose="020B0604020202020204" pitchFamily="34" charset="0"/>
                <a:ea typeface="MS PGothic"/>
                <a:cs typeface="Arial" panose="020B0604020202020204" pitchFamily="34" charset="0"/>
              </a:rPr>
              <a:t>Kwaliteitsverbetering door oppervlaktevergroting (vergroten leefgebied, herstel abiotische variatie (risicospreiding), versterken processen, ruimte voor natuurlijke overgangen);</a:t>
            </a:r>
          </a:p>
          <a:p>
            <a:pPr marL="171450" indent="-171450">
              <a:buFont typeface="Arial" panose="020B0604020202020204" pitchFamily="34" charset="0"/>
              <a:buChar char="•"/>
            </a:pPr>
            <a:r>
              <a:rPr lang="nl-NL" sz="1000" dirty="0">
                <a:latin typeface="Arial" panose="020B0604020202020204" pitchFamily="34" charset="0"/>
                <a:ea typeface="MS PGothic"/>
                <a:cs typeface="Arial" panose="020B0604020202020204" pitchFamily="34" charset="0"/>
              </a:rPr>
              <a:t>Meer nadruk op kwaliteit habitattypen op basis van karakteristieke en typische soorten. Door het herstel van natuurlijke overgangen bijvoorbeeld van natte naar droge delen van de Veluwe en door het verbinden van voedselarme delen met voedselrijkere landbouwgronden die tevens dienen als voedselakkers voor vogels en insecten en verbindingen van heideterreinen. Daarnaast ligt de focus op het behouden van wat er nog is, zoals de oude heiden, de kruidenrijke stroken langs fietspaden, natuurlijke bodemkenmerken en het versterken van hotspots van karakteristieke soorten van dit landschap. </a:t>
            </a:r>
          </a:p>
          <a:p>
            <a:pPr marL="171450" indent="-171450">
              <a:buFont typeface="Arial" panose="020B0604020202020204" pitchFamily="34" charset="0"/>
              <a:buChar char="•"/>
            </a:pPr>
            <a:endParaRPr lang="nl-NL"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nl-NL"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nl-NL" sz="1000" dirty="0">
                <a:latin typeface="Arial" panose="020B0604020202020204" pitchFamily="34" charset="0"/>
                <a:ea typeface="MS PGothic"/>
                <a:cs typeface="Arial" panose="020B0604020202020204" pitchFamily="34" charset="0"/>
              </a:rPr>
              <a:t>Dit herstelprogramma heeft een nauwe relatie met het recreatiezoneringsplan. Op twee plekken op de Veluwe zullen de stuifzanden in het broedseizoen worden afgesloten. </a:t>
            </a:r>
            <a:endParaRPr lang="en-US" sz="1000" dirty="0">
              <a:latin typeface="Arial" panose="020B0604020202020204" pitchFamily="34" charset="0"/>
              <a:ea typeface="MS PGothic"/>
              <a:cs typeface="Arial" panose="020B0604020202020204" pitchFamily="34" charset="0"/>
            </a:endParaRPr>
          </a:p>
          <a:p>
            <a:pPr marL="171450" indent="-171450">
              <a:buFont typeface="Arial" panose="020B0604020202020204" pitchFamily="34" charset="0"/>
              <a:buChar char="•"/>
            </a:pPr>
            <a:r>
              <a:rPr lang="nl-NL" sz="1000" dirty="0">
                <a:latin typeface="Arial" panose="020B0604020202020204" pitchFamily="34" charset="0"/>
                <a:ea typeface="MS PGothic"/>
                <a:cs typeface="Arial" panose="020B0604020202020204" pitchFamily="34" charset="0"/>
              </a:rPr>
              <a:t>Ook hier nemen we nu al soms maatregelen zoals overlevingsmaatregelen, herstellen we de </a:t>
            </a:r>
            <a:r>
              <a:rPr lang="nl-NL" sz="1000" dirty="0" err="1">
                <a:latin typeface="Arial" panose="020B0604020202020204" pitchFamily="34" charset="0"/>
                <a:ea typeface="MS PGothic"/>
                <a:cs typeface="Arial" panose="020B0604020202020204" pitchFamily="34" charset="0"/>
              </a:rPr>
              <a:t>heischrales</a:t>
            </a:r>
            <a:r>
              <a:rPr lang="nl-NL" sz="1000" dirty="0">
                <a:latin typeface="Arial" panose="020B0604020202020204" pitchFamily="34" charset="0"/>
                <a:ea typeface="MS PGothic"/>
                <a:cs typeface="Arial" panose="020B0604020202020204" pitchFamily="34" charset="0"/>
              </a:rPr>
              <a:t> graslanden en nemen we lokaal kleine maatregelen voor het behoud van soorten die vaak nog maar op 1 plek op de Veluwe voorkomen zoals het gentiaan blauwtje en de zadelsprinkhaan.</a:t>
            </a:r>
            <a:endParaRPr lang="nl-NL" dirty="0">
              <a:ea typeface="MS PGothic"/>
            </a:endParaRPr>
          </a:p>
        </p:txBody>
      </p:sp>
      <p:sp>
        <p:nvSpPr>
          <p:cNvPr id="4" name="Tijdelijke aanduiding voor voettekst 3">
            <a:extLst>
              <a:ext uri="{FF2B5EF4-FFF2-40B4-BE49-F238E27FC236}">
                <a16:creationId xmlns:a16="http://schemas.microsoft.com/office/drawing/2014/main" id="{6671867F-F7DA-837F-32B5-65275172BFC5}"/>
              </a:ext>
            </a:extLst>
          </p:cNvPr>
          <p:cNvSpPr>
            <a:spLocks noGrp="1"/>
          </p:cNvSpPr>
          <p:nvPr>
            <p:ph type="ftr" sz="quarter" idx="4"/>
          </p:nvPr>
        </p:nvSpPr>
        <p:spPr/>
        <p:txBody>
          <a:bodyPr/>
          <a:lstStyle/>
          <a:p>
            <a:pPr>
              <a:defRPr/>
            </a:pPr>
            <a:r>
              <a:rPr lang="en-US"/>
              <a:t>VOETREGEL</a:t>
            </a:r>
          </a:p>
        </p:txBody>
      </p:sp>
      <p:sp>
        <p:nvSpPr>
          <p:cNvPr id="5" name="Tijdelijke aanduiding voor dianummer 4">
            <a:extLst>
              <a:ext uri="{FF2B5EF4-FFF2-40B4-BE49-F238E27FC236}">
                <a16:creationId xmlns:a16="http://schemas.microsoft.com/office/drawing/2014/main" id="{B2B04D12-9812-01EB-DA6C-DCD0BCADE959}"/>
              </a:ext>
            </a:extLst>
          </p:cNvPr>
          <p:cNvSpPr>
            <a:spLocks noGrp="1"/>
          </p:cNvSpPr>
          <p:nvPr>
            <p:ph type="sldNum" sz="quarter" idx="5"/>
          </p:nvPr>
        </p:nvSpPr>
        <p:spPr/>
        <p:txBody>
          <a:bodyPr/>
          <a:lstStyle/>
          <a:p>
            <a:pPr>
              <a:defRPr/>
            </a:pPr>
            <a:fld id="{96C90E17-C8BC-304D-B481-365F1DB42C12}" type="slidenum">
              <a:rPr lang="en-US" smtClean="0"/>
              <a:pPr>
                <a:defRPr/>
              </a:pPr>
              <a:t>14</a:t>
            </a:fld>
            <a:endParaRPr lang="en-US"/>
          </a:p>
        </p:txBody>
      </p:sp>
    </p:spTree>
    <p:extLst>
      <p:ext uri="{BB962C8B-B14F-4D97-AF65-F5344CB8AC3E}">
        <p14:creationId xmlns:p14="http://schemas.microsoft.com/office/powerpoint/2010/main" val="3523714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A013D-5780-3699-07EB-157E24B2A69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E01EB62-FB46-7A7E-38FF-88078172D9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57CCDB8-2CFE-6D49-A80D-C2F4F1DB22F3}"/>
              </a:ext>
            </a:extLst>
          </p:cNvPr>
          <p:cNvSpPr>
            <a:spLocks noGrp="1"/>
          </p:cNvSpPr>
          <p:nvPr>
            <p:ph type="body" idx="1"/>
          </p:nvPr>
        </p:nvSpPr>
        <p:spPr/>
        <p:txBody>
          <a:bodyPr/>
          <a:lstStyle/>
          <a:p>
            <a:pPr marL="171450" indent="-171450">
              <a:buFont typeface="Arial" panose="020B0604020202020204" pitchFamily="34" charset="0"/>
              <a:buChar char="•"/>
            </a:pPr>
            <a:r>
              <a:rPr lang="nl-NL" sz="1000" dirty="0">
                <a:latin typeface="Arial"/>
                <a:ea typeface="MS PGothic"/>
                <a:cs typeface="Arial"/>
              </a:rPr>
              <a:t>Een voorbeeld van maatregelen waar al aan gewerkt wordt, waarmee gestart wordt of  uitvoering aan gegeven gaat worden door partners.</a:t>
            </a:r>
          </a:p>
        </p:txBody>
      </p:sp>
      <p:sp>
        <p:nvSpPr>
          <p:cNvPr id="4" name="Tijdelijke aanduiding voor voettekst 3">
            <a:extLst>
              <a:ext uri="{FF2B5EF4-FFF2-40B4-BE49-F238E27FC236}">
                <a16:creationId xmlns:a16="http://schemas.microsoft.com/office/drawing/2014/main" id="{5F4CABBE-2A5E-ABAA-26A5-41EDE7B3202A}"/>
              </a:ext>
            </a:extLst>
          </p:cNvPr>
          <p:cNvSpPr>
            <a:spLocks noGrp="1"/>
          </p:cNvSpPr>
          <p:nvPr>
            <p:ph type="ftr" sz="quarter" idx="4"/>
          </p:nvPr>
        </p:nvSpPr>
        <p:spPr/>
        <p:txBody>
          <a:bodyPr/>
          <a:lstStyle/>
          <a:p>
            <a:pPr>
              <a:defRPr/>
            </a:pPr>
            <a:r>
              <a:rPr lang="en-US"/>
              <a:t>VOETREGEL</a:t>
            </a:r>
          </a:p>
        </p:txBody>
      </p:sp>
      <p:sp>
        <p:nvSpPr>
          <p:cNvPr id="5" name="Tijdelijke aanduiding voor dianummer 4">
            <a:extLst>
              <a:ext uri="{FF2B5EF4-FFF2-40B4-BE49-F238E27FC236}">
                <a16:creationId xmlns:a16="http://schemas.microsoft.com/office/drawing/2014/main" id="{39A447F7-9321-B01D-5ABF-ED1955832D15}"/>
              </a:ext>
            </a:extLst>
          </p:cNvPr>
          <p:cNvSpPr>
            <a:spLocks noGrp="1"/>
          </p:cNvSpPr>
          <p:nvPr>
            <p:ph type="sldNum" sz="quarter" idx="5"/>
          </p:nvPr>
        </p:nvSpPr>
        <p:spPr/>
        <p:txBody>
          <a:bodyPr/>
          <a:lstStyle/>
          <a:p>
            <a:pPr>
              <a:defRPr/>
            </a:pPr>
            <a:fld id="{96C90E17-C8BC-304D-B481-365F1DB42C12}" type="slidenum">
              <a:rPr lang="en-US" smtClean="0"/>
              <a:pPr>
                <a:defRPr/>
              </a:pPr>
              <a:t>15</a:t>
            </a:fld>
            <a:endParaRPr lang="en-US"/>
          </a:p>
        </p:txBody>
      </p:sp>
    </p:spTree>
    <p:extLst>
      <p:ext uri="{BB962C8B-B14F-4D97-AF65-F5344CB8AC3E}">
        <p14:creationId xmlns:p14="http://schemas.microsoft.com/office/powerpoint/2010/main" val="3517799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sz="1000" dirty="0">
                <a:latin typeface="Arial"/>
                <a:ea typeface="MS PGothic"/>
                <a:cs typeface="Arial"/>
              </a:rPr>
              <a:t>Het herstelprogramma Beken gaat over de aangewezen Veluwse beken. Belangrijk zijn hier de leefgebieden voor soorten als beekprik, rivierdonderpad en de ijsvogel. Maar ook het behouden en verbeteren van </a:t>
            </a:r>
            <a:r>
              <a:rPr lang="nl-NL" sz="1000" dirty="0" err="1">
                <a:latin typeface="Arial"/>
                <a:ea typeface="MS PGothic"/>
                <a:cs typeface="Arial"/>
              </a:rPr>
              <a:t>habitats</a:t>
            </a:r>
            <a:r>
              <a:rPr lang="nl-NL" sz="1000" dirty="0">
                <a:latin typeface="Arial"/>
                <a:ea typeface="MS PGothic"/>
                <a:cs typeface="Arial"/>
              </a:rPr>
              <a:t> zoals </a:t>
            </a:r>
            <a:r>
              <a:rPr lang="nl-NL" sz="1000" dirty="0" err="1">
                <a:latin typeface="Arial"/>
                <a:ea typeface="MS PGothic"/>
                <a:cs typeface="Arial"/>
              </a:rPr>
              <a:t>beekbegeleidende</a:t>
            </a:r>
            <a:r>
              <a:rPr lang="nl-NL" sz="1000" dirty="0">
                <a:latin typeface="Arial"/>
                <a:ea typeface="MS PGothic"/>
                <a:cs typeface="Arial"/>
              </a:rPr>
              <a:t> bossen en beken met waterplanten. </a:t>
            </a:r>
            <a:endParaRPr lang="nl-NL"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nl-NL" sz="1000" dirty="0">
                <a:latin typeface="Arial"/>
                <a:ea typeface="MS PGothic"/>
                <a:cs typeface="Arial"/>
              </a:rPr>
              <a:t>De </a:t>
            </a:r>
            <a:r>
              <a:rPr lang="nl-NL" sz="1000" dirty="0" err="1">
                <a:latin typeface="Arial"/>
                <a:ea typeface="MS PGothic"/>
                <a:cs typeface="Arial"/>
              </a:rPr>
              <a:t>Meervleermuis</a:t>
            </a:r>
            <a:r>
              <a:rPr lang="nl-NL" sz="1000" dirty="0">
                <a:latin typeface="Arial"/>
                <a:ea typeface="MS PGothic"/>
                <a:cs typeface="Arial"/>
              </a:rPr>
              <a:t> als belangrijke soort van de Veluwe zit ook in dit herstelprogramma, niet omdat dit een bekensoort is van de Veluwe maar omdat deze eigenlijk in geen enkel herstelprogramma paste, deze zit in de wintermaanden in kazernes en oude waterputten van de Veluwe. </a:t>
            </a:r>
            <a:endParaRPr lang="nl-NL"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nl-NL" sz="1000" b="0" dirty="0">
                <a:latin typeface="Arial"/>
                <a:ea typeface="MS PGothic"/>
                <a:cs typeface="Arial"/>
              </a:rPr>
              <a:t>Voor dit herstelprogramma</a:t>
            </a:r>
            <a:r>
              <a:rPr lang="nl-NL" sz="1000" dirty="0">
                <a:latin typeface="Arial"/>
                <a:ea typeface="MS PGothic"/>
                <a:cs typeface="Arial"/>
              </a:rPr>
              <a:t> heeft de provincie met deskundigen van een adviesbureau </a:t>
            </a:r>
            <a:r>
              <a:rPr lang="nl-NL" sz="1000" dirty="0" err="1">
                <a:latin typeface="Arial"/>
                <a:ea typeface="MS PGothic"/>
                <a:cs typeface="Arial"/>
              </a:rPr>
              <a:t>Ecogroen</a:t>
            </a:r>
            <a:r>
              <a:rPr lang="nl-NL" sz="1000" dirty="0">
                <a:latin typeface="Arial"/>
                <a:ea typeface="MS PGothic"/>
                <a:cs typeface="Arial"/>
              </a:rPr>
              <a:t>, waterschappen Vallei en Veluwe, Rijn en IJssel en terreineigenaren gekeken wat er nodig is. Hierbij is input gekregen van soortenorganisaties en de partijen als de bekenstichting. Het bureau </a:t>
            </a:r>
            <a:r>
              <a:rPr lang="nl-NL" sz="1000" dirty="0" err="1">
                <a:latin typeface="Arial"/>
                <a:ea typeface="MS PGothic"/>
                <a:cs typeface="Arial"/>
              </a:rPr>
              <a:t>Ecogroen</a:t>
            </a:r>
            <a:r>
              <a:rPr lang="nl-NL" sz="1000" dirty="0">
                <a:latin typeface="Arial"/>
                <a:ea typeface="MS PGothic"/>
                <a:cs typeface="Arial"/>
              </a:rPr>
              <a:t> heeft hiervoor een syntheserapport opgesteld. </a:t>
            </a:r>
            <a:endParaRPr lang="nl-NL"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nl-NL" sz="1000" dirty="0">
                <a:latin typeface="Arial"/>
                <a:ea typeface="MS PGothic"/>
                <a:cs typeface="Arial"/>
              </a:rPr>
              <a:t>In dit herstelprogramma zitten circa 60 maatregelen, van Veluwe brede maatregelen tot beek specifieke maatregelen en maatregelen voor de </a:t>
            </a:r>
            <a:r>
              <a:rPr lang="nl-NL" sz="1000" dirty="0" err="1">
                <a:latin typeface="Arial"/>
                <a:ea typeface="MS PGothic"/>
                <a:cs typeface="Arial"/>
              </a:rPr>
              <a:t>meervleermuis</a:t>
            </a:r>
            <a:r>
              <a:rPr lang="nl-NL" sz="1000" dirty="0">
                <a:latin typeface="Arial"/>
                <a:ea typeface="MS PGothic"/>
                <a:cs typeface="Arial"/>
              </a:rPr>
              <a:t>.</a:t>
            </a:r>
          </a:p>
          <a:p>
            <a:pPr marL="171450" indent="-171450">
              <a:buFont typeface="Arial" panose="020B0604020202020204" pitchFamily="34" charset="0"/>
              <a:buChar char="•"/>
            </a:pPr>
            <a:r>
              <a:rPr lang="nl-NL" sz="1000" dirty="0">
                <a:latin typeface="Arial"/>
                <a:ea typeface="MS PGothic"/>
                <a:cs typeface="Arial"/>
              </a:rPr>
              <a:t>Maatregelen zijn o.a. gericht op het verbeteren van de waterkwantiteit om de N2000-beken watervoerend te houden zodat ze beschikbaar blijven voor de soorten die er zitten. Dit is vaak </a:t>
            </a:r>
            <a:r>
              <a:rPr lang="nl-NL" sz="1000" dirty="0" err="1">
                <a:latin typeface="Arial"/>
                <a:ea typeface="MS PGothic"/>
                <a:cs typeface="Arial"/>
              </a:rPr>
              <a:t>randvoorwaardelijk</a:t>
            </a:r>
            <a:r>
              <a:rPr lang="nl-NL" sz="1000" dirty="0">
                <a:latin typeface="Arial"/>
                <a:ea typeface="MS PGothic"/>
                <a:cs typeface="Arial"/>
              </a:rPr>
              <a:t>. De invloed van beken op de totale waterbalans van de Veluwe is echter beperkt. De invloed van de beken op de grondwaterstanden is vooral lokaal. In de herstelprogramma’s zoeken we naar mogelijkheden om bovenstrooms water vast te houden en kijken we naar grondwaterwinningen</a:t>
            </a:r>
            <a:r>
              <a:rPr lang="nl-NL" sz="1000" dirty="0">
                <a:solidFill>
                  <a:srgbClr val="000000"/>
                </a:solidFill>
                <a:latin typeface="Arial"/>
                <a:ea typeface="MS PGothic"/>
                <a:cs typeface="Arial"/>
              </a:rPr>
              <a:t>.</a:t>
            </a:r>
          </a:p>
          <a:p>
            <a:pPr marL="171450" indent="-171450">
              <a:buFont typeface="Arial" panose="020B0604020202020204" pitchFamily="34" charset="0"/>
              <a:buChar char="•"/>
            </a:pPr>
            <a:r>
              <a:rPr lang="nl-NL" sz="1000" dirty="0">
                <a:latin typeface="Arial"/>
                <a:ea typeface="MS PGothic"/>
                <a:cs typeface="Arial"/>
              </a:rPr>
              <a:t>Daarnaast richten we ons op het verbeteren van waterkwaliteit voor de beek zelf. Er zijn problemen met de waterkwaliteit in het gebied, dit weten we vooral van de </a:t>
            </a:r>
            <a:r>
              <a:rPr lang="nl-NL" sz="1000" dirty="0" err="1">
                <a:latin typeface="Arial"/>
                <a:ea typeface="MS PGothic"/>
                <a:cs typeface="Arial"/>
              </a:rPr>
              <a:t>Heelsumsebeek</a:t>
            </a:r>
            <a:r>
              <a:rPr lang="nl-NL" sz="1000" dirty="0">
                <a:latin typeface="Arial"/>
                <a:ea typeface="MS PGothic"/>
                <a:cs typeface="Arial"/>
              </a:rPr>
              <a:t> en de </a:t>
            </a:r>
            <a:r>
              <a:rPr lang="nl-NL" sz="1000" dirty="0" err="1">
                <a:latin typeface="Arial"/>
                <a:ea typeface="MS PGothic"/>
                <a:cs typeface="Arial"/>
              </a:rPr>
              <a:t>Hierdensebeek</a:t>
            </a:r>
            <a:r>
              <a:rPr lang="nl-NL" sz="1000" dirty="0">
                <a:latin typeface="Arial"/>
                <a:ea typeface="MS PGothic"/>
                <a:cs typeface="Arial"/>
              </a:rPr>
              <a:t>, omdat dit KRW-waterlichamen zijn die door het waterschap goed gemonitord worden. Van de andere beken weten we het minder goed. Dit is een van de vraagstukken waar we binnen de herstelprogramma’s aan werken. We hebben geen volledig beeld van de infiltratie van meststoffen in het gebied, wel weten we waar intensieve landbouw zit, en waar we dan mogen verwachten dat hier </a:t>
            </a:r>
            <a:r>
              <a:rPr lang="nl-NL" sz="1000" dirty="0" err="1">
                <a:latin typeface="Arial"/>
                <a:ea typeface="MS PGothic"/>
                <a:cs typeface="Arial"/>
              </a:rPr>
              <a:t>inspoeling</a:t>
            </a:r>
            <a:r>
              <a:rPr lang="nl-NL" sz="1000" dirty="0">
                <a:latin typeface="Arial"/>
                <a:ea typeface="MS PGothic"/>
                <a:cs typeface="Arial"/>
              </a:rPr>
              <a:t>, en ook uit- en afspoeling plaatsvindt. Omdat de Veluwse beken zich vooral in het overgangsgebied rondom de Veluwe bevinden, ligt hier een nauwe relatie met het NPLG ook als het gaat om bufferzones aan weerszijden van de beek. Een belangrijke maatregel voor het herstel van de beek is dan ook het uitvoeren van </a:t>
            </a:r>
            <a:r>
              <a:rPr lang="nl-NL" sz="1000" dirty="0" err="1">
                <a:latin typeface="Arial"/>
                <a:ea typeface="MS PGothic"/>
                <a:cs typeface="Arial"/>
              </a:rPr>
              <a:t>LESA’s</a:t>
            </a:r>
            <a:r>
              <a:rPr lang="nl-NL" sz="1000" dirty="0">
                <a:latin typeface="Arial"/>
                <a:ea typeface="MS PGothic"/>
                <a:cs typeface="Arial"/>
              </a:rPr>
              <a:t>. Maar ook korte termijn maatregelen zoals het oplossen van barrières voor vissen en het verwijderen van exoten zijn belangrijk, zoals bijvoorbeeld toepassen dood hout voor ijsvogel, drijvende waterweegbree, beekprik, rivierdonderpad.</a:t>
            </a:r>
            <a:endParaRPr lang="nl-NL"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nl-NL"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nl-NL" sz="1000" dirty="0">
              <a:latin typeface="Arial" panose="020B0604020202020204" pitchFamily="34" charset="0"/>
              <a:cs typeface="Arial" panose="020B0604020202020204" pitchFamily="34" charset="0"/>
            </a:endParaRPr>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16</a:t>
            </a:fld>
            <a:endParaRPr lang="en-US"/>
          </a:p>
        </p:txBody>
      </p:sp>
    </p:spTree>
    <p:extLst>
      <p:ext uri="{BB962C8B-B14F-4D97-AF65-F5344CB8AC3E}">
        <p14:creationId xmlns:p14="http://schemas.microsoft.com/office/powerpoint/2010/main" val="3733604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0000"/>
              </a:lnSpc>
            </a:pPr>
            <a:r>
              <a:rPr lang="nl-NL" sz="1000" dirty="0">
                <a:latin typeface="Arial" panose="020B0604020202020204" pitchFamily="34" charset="0"/>
                <a:cs typeface="Arial" panose="020B0604020202020204" pitchFamily="34" charset="0"/>
              </a:rPr>
              <a:t>Dit laatste </a:t>
            </a:r>
            <a:r>
              <a:rPr lang="nl-NL" sz="1000" dirty="0" err="1">
                <a:latin typeface="Arial" panose="020B0604020202020204" pitchFamily="34" charset="0"/>
                <a:cs typeface="Arial" panose="020B0604020202020204" pitchFamily="34" charset="0"/>
              </a:rPr>
              <a:t>herstelprogrammma</a:t>
            </a:r>
            <a:r>
              <a:rPr lang="nl-NL" sz="1000" dirty="0">
                <a:latin typeface="Arial" panose="020B0604020202020204" pitchFamily="34" charset="0"/>
                <a:cs typeface="Arial" panose="020B0604020202020204" pitchFamily="34" charset="0"/>
              </a:rPr>
              <a:t> gaat over </a:t>
            </a:r>
            <a:r>
              <a:rPr lang="nl-NL" sz="1000" dirty="0" err="1">
                <a:latin typeface="Arial" panose="020B0604020202020204" pitchFamily="34" charset="0"/>
                <a:cs typeface="Arial" panose="020B0604020202020204" pitchFamily="34" charset="0"/>
              </a:rPr>
              <a:t>zwakgebufferde</a:t>
            </a:r>
            <a:r>
              <a:rPr lang="nl-NL" sz="1000" dirty="0">
                <a:latin typeface="Arial" panose="020B0604020202020204" pitchFamily="34" charset="0"/>
                <a:cs typeface="Arial" panose="020B0604020202020204" pitchFamily="34" charset="0"/>
              </a:rPr>
              <a:t> en zure vennen, hoogvenen en andere kleinschalige landschappen zoals hoogveenbos, kalkmoeras, blauwgrasland, overgangs- en trilvenen. En habitatsoorten als de witsnuitlibelle, drijvende waterweegbree en kamsalamander. </a:t>
            </a:r>
          </a:p>
          <a:p>
            <a:pPr>
              <a:lnSpc>
                <a:spcPct val="100000"/>
              </a:lnSpc>
            </a:pPr>
            <a:r>
              <a:rPr lang="nl-NL" sz="1000" dirty="0">
                <a:latin typeface="Arial" panose="020B0604020202020204" pitchFamily="34" charset="0"/>
                <a:cs typeface="Arial" panose="020B0604020202020204" pitchFamily="34" charset="0"/>
              </a:rPr>
              <a:t>Elk ven en veen werkt anders. Daarom doen we per ven een LESA. Vaak zullen bomen moeten worden weggehaald rondom het ven omdat die water wegnemen van het ven en zullen we sloten dicht moeten doen rondom het ven zodat het natter blijft om de bijzondere planten te beschermen. Voor dit herstelprogramma hebben we gebruik gemaakt van een Expertteam deskundigen en gesprekken met beheerders/eigenaren.</a:t>
            </a:r>
          </a:p>
          <a:p>
            <a:pPr>
              <a:lnSpc>
                <a:spcPct val="100000"/>
              </a:lnSpc>
            </a:pPr>
            <a:r>
              <a:rPr lang="nl-NL" sz="1000" dirty="0">
                <a:latin typeface="Arial" panose="020B0604020202020204" pitchFamily="34" charset="0"/>
                <a:cs typeface="Arial" panose="020B0604020202020204" pitchFamily="34" charset="0"/>
              </a:rPr>
              <a:t>Voor het opstellen van het herstelprogramma hebben we per </a:t>
            </a:r>
            <a:r>
              <a:rPr lang="nl-NL" sz="1000" dirty="0" err="1">
                <a:latin typeface="Arial" panose="020B0604020202020204" pitchFamily="34" charset="0"/>
                <a:cs typeface="Arial" panose="020B0604020202020204" pitchFamily="34" charset="0"/>
              </a:rPr>
              <a:t>vencluster</a:t>
            </a:r>
            <a:r>
              <a:rPr lang="nl-NL" sz="1000" dirty="0">
                <a:latin typeface="Arial" panose="020B0604020202020204" pitchFamily="34" charset="0"/>
                <a:cs typeface="Arial" panose="020B0604020202020204" pitchFamily="34" charset="0"/>
              </a:rPr>
              <a:t> een check laten doen op ecologische kwaliteit. We hebben een database met een overzicht van circa 350 Veluwse vennen.</a:t>
            </a:r>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17</a:t>
            </a:fld>
            <a:endParaRPr lang="en-US"/>
          </a:p>
        </p:txBody>
      </p:sp>
    </p:spTree>
    <p:extLst>
      <p:ext uri="{BB962C8B-B14F-4D97-AF65-F5344CB8AC3E}">
        <p14:creationId xmlns:p14="http://schemas.microsoft.com/office/powerpoint/2010/main" val="4262014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t>Monitoring aangewezen soorten is voor alle soorten geregeld.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t>Verder is er natuurlijk een Habitattypenkaart opgesteld. Nog geen gevalideerde T0, wel dit jaar een sterk verbeterde T0 beschikbaar.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a:p>
            <a:r>
              <a:rPr lang="nl-NL" sz="1000" dirty="0"/>
              <a:t>Er wordt verder op de Veluwe van alles gemonitord: vanuit eigen kaders en meetvragen.</a:t>
            </a:r>
          </a:p>
          <a:p>
            <a:endParaRPr lang="nl-NL" sz="1000" dirty="0"/>
          </a:p>
          <a:p>
            <a:r>
              <a:rPr lang="nl-NL" sz="1000" dirty="0"/>
              <a:t>Provincie gaat aan de slag om monitoring herstelprogramma’s vorm te geven. Eerste stap is geweest om samen met terreinbeheerders meetvragen en indicatoren te formuleren (advies Arcadis 2023). In 2024 wordt een Monitoringsplan opgesteld. Hierin wordt bekeken hoe vanuit bestaande monitoring antwoord gegeven kan worden op de meetvragen en welke extra monitoring nodig is. Hierbij ontwerp van meetnetten met alle daarbij horende informatie om veldmetingen te kunnen starten (of voortzetten). Vanaf 2025: veldmetingen waarbij we het liefst gebruik maken van meetnetten die er al zijn.</a:t>
            </a:r>
          </a:p>
          <a:p>
            <a:endParaRPr lang="nl-NL" dirty="0"/>
          </a:p>
        </p:txBody>
      </p:sp>
      <p:sp>
        <p:nvSpPr>
          <p:cNvPr id="4" name="Tijdelijke aanduiding voor dianummer 3"/>
          <p:cNvSpPr>
            <a:spLocks noGrp="1"/>
          </p:cNvSpPr>
          <p:nvPr>
            <p:ph type="sldNum" sz="quarter" idx="5"/>
          </p:nvPr>
        </p:nvSpPr>
        <p:spPr/>
        <p:txBody>
          <a:bodyPr/>
          <a:lstStyle/>
          <a:p>
            <a:fld id="{64567A03-E78B-43EF-9327-2C845E7BF426}" type="slidenum">
              <a:rPr lang="nl-NL" smtClean="0"/>
              <a:t>18</a:t>
            </a:fld>
            <a:endParaRPr lang="nl-NL"/>
          </a:p>
        </p:txBody>
      </p:sp>
    </p:spTree>
    <p:extLst>
      <p:ext uri="{BB962C8B-B14F-4D97-AF65-F5344CB8AC3E}">
        <p14:creationId xmlns:p14="http://schemas.microsoft.com/office/powerpoint/2010/main" val="1912605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sz="1000" dirty="0">
                <a:solidFill>
                  <a:srgbClr val="000000"/>
                </a:solidFill>
                <a:latin typeface="Arial"/>
                <a:ea typeface="MS PGothic"/>
                <a:cs typeface="Arial"/>
              </a:rPr>
              <a:t>Naast het uitvoeren van de maatregelen uit het Natura 2000 beheerplan doen we vanuit de provincie nog meer aan het herstel van het N2000-gebied. Vanuit het programma Gelders maatregelen Stikstof (GMS) werken we aan het nemen van bronmaatregelen door alle sectoren, niet alleen de landbouw. Afgesproken is dat elke sector 25% reductie voor zijn rekening neemt. De uitwerking daarvan is nog volop bezig. </a:t>
            </a:r>
            <a:br>
              <a:rPr lang="nl-NL" sz="1000" dirty="0">
                <a:solidFill>
                  <a:srgbClr val="000000"/>
                </a:solidFill>
                <a:latin typeface="Arial"/>
                <a:ea typeface="MS PGothic"/>
                <a:cs typeface="Arial"/>
              </a:rPr>
            </a:br>
            <a:r>
              <a:rPr lang="nl-NL" sz="1000" dirty="0">
                <a:solidFill>
                  <a:srgbClr val="000000"/>
                </a:solidFill>
                <a:latin typeface="Arial"/>
                <a:ea typeface="MS PGothic"/>
                <a:cs typeface="Arial"/>
              </a:rPr>
              <a:t>Vanuit de Gelderse uitwerking van het Nationaal Programma Landelijk Gebied doen we (vanuit programma Natuur) voorstellen om te werken aan maatregelen in overgangsgebieden (zo zijn er voor de Veluwe 6 rapporten opgesteld). Daarnaast wordt er ook sectoraal gewerkt aan bij voorbeeld oplossing verdroging door te kijken naar het gebruik van grondwater door industrie en particuliere winningen.</a:t>
            </a:r>
          </a:p>
          <a:p>
            <a:pPr>
              <a:defRPr/>
            </a:pPr>
            <a:endParaRPr lang="nl-NL" sz="1000" dirty="0">
              <a:solidFill>
                <a:srgbClr val="000000"/>
              </a:solidFill>
              <a:latin typeface="Arial"/>
              <a:ea typeface="MS PGothic"/>
              <a:cs typeface="Arial"/>
            </a:endParaRPr>
          </a:p>
          <a:p>
            <a:pPr>
              <a:defRPr/>
            </a:pPr>
            <a:r>
              <a:rPr lang="nl-NL" sz="1000" dirty="0">
                <a:solidFill>
                  <a:srgbClr val="000000"/>
                </a:solidFill>
                <a:latin typeface="Arial"/>
                <a:ea typeface="MS PGothic"/>
                <a:cs typeface="Arial"/>
              </a:rPr>
              <a:t>Uit het syntheserapporten van het consortium met </a:t>
            </a:r>
            <a:r>
              <a:rPr lang="nl-NL" sz="1000" dirty="0" err="1">
                <a:solidFill>
                  <a:srgbClr val="000000"/>
                </a:solidFill>
                <a:latin typeface="Arial"/>
                <a:ea typeface="MS PGothic"/>
                <a:cs typeface="Arial"/>
              </a:rPr>
              <a:t>WenR</a:t>
            </a:r>
            <a:r>
              <a:rPr lang="nl-NL" sz="1000" dirty="0">
                <a:solidFill>
                  <a:srgbClr val="000000"/>
                </a:solidFill>
                <a:latin typeface="Arial"/>
                <a:ea typeface="MS PGothic"/>
                <a:cs typeface="Arial"/>
              </a:rPr>
              <a:t> is gebleken dat er ook maatregelen nodig zijn buiten het natura 2000 gebied zoals het aankoppelen van landbouwgronden voor het verzachten van de overgangen en het verbinden van voedsel rijke met arme delen. GS hebben er voor gekozen om deze mee te nemen in het VLGG/NPLG en niet in de herstelprogramma’s. Daarmee zijn ze nog niet geborgd. </a:t>
            </a:r>
            <a:endParaRPr lang="nl-NL" sz="1000" dirty="0">
              <a:solidFill>
                <a:srgbClr val="000000"/>
              </a:solidFill>
            </a:endParaRPr>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19</a:t>
            </a:fld>
            <a:endParaRPr lang="en-US"/>
          </a:p>
        </p:txBody>
      </p:sp>
    </p:spTree>
    <p:extLst>
      <p:ext uri="{BB962C8B-B14F-4D97-AF65-F5344CB8AC3E}">
        <p14:creationId xmlns:p14="http://schemas.microsoft.com/office/powerpoint/2010/main" val="2253514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latin typeface="Arial" panose="020B0604020202020204" pitchFamily="34" charset="0"/>
                <a:ea typeface="MS PGothic"/>
                <a:cs typeface="Arial" panose="020B0604020202020204" pitchFamily="34" charset="0"/>
              </a:rPr>
              <a:t>In 2014 heeft het ministerie de Veluwe aangewezen als N2000 gebied.</a:t>
            </a:r>
          </a:p>
          <a:p>
            <a:r>
              <a:rPr lang="nl-NL" sz="1000" dirty="0">
                <a:latin typeface="Arial" panose="020B0604020202020204" pitchFamily="34" charset="0"/>
                <a:ea typeface="MS PGothic"/>
                <a:cs typeface="Arial" panose="020B0604020202020204" pitchFamily="34" charset="0"/>
              </a:rPr>
              <a:t>Voor 18 habitattypen, 10 vogelrichtlijnsoorten en 7 habitatrichtlijnsoorten </a:t>
            </a:r>
            <a:endParaRPr lang="nl-NL" sz="1000" dirty="0">
              <a:latin typeface="Arial" panose="020B0604020202020204" pitchFamily="34" charset="0"/>
              <a:cs typeface="Arial" panose="020B0604020202020204" pitchFamily="34" charset="0"/>
            </a:endParaRPr>
          </a:p>
          <a:p>
            <a:r>
              <a:rPr lang="nl-NL" sz="1000" dirty="0">
                <a:latin typeface="Arial" panose="020B0604020202020204" pitchFamily="34" charset="0"/>
                <a:ea typeface="MS PGothic"/>
                <a:cs typeface="Arial" panose="020B0604020202020204" pitchFamily="34" charset="0"/>
              </a:rPr>
              <a:t>De Veluwe is het grootste Nederlandse Natura 2000 gebied op het land met stikstofgevoelige </a:t>
            </a:r>
            <a:r>
              <a:rPr lang="nl-NL" sz="1000" dirty="0" err="1">
                <a:latin typeface="Arial" panose="020B0604020202020204" pitchFamily="34" charset="0"/>
                <a:ea typeface="MS PGothic"/>
                <a:cs typeface="Arial" panose="020B0604020202020204" pitchFamily="34" charset="0"/>
              </a:rPr>
              <a:t>habitats</a:t>
            </a:r>
            <a:r>
              <a:rPr lang="nl-NL" sz="1000" dirty="0">
                <a:latin typeface="Arial" panose="020B0604020202020204" pitchFamily="34" charset="0"/>
                <a:ea typeface="MS PGothic"/>
                <a:cs typeface="Arial" panose="020B0604020202020204" pitchFamily="34" charset="0"/>
              </a:rPr>
              <a:t> </a:t>
            </a:r>
            <a:endParaRPr lang="nl-NL" sz="1000" dirty="0">
              <a:latin typeface="Arial" panose="020B0604020202020204" pitchFamily="34" charset="0"/>
              <a:cs typeface="Arial" panose="020B0604020202020204" pitchFamily="34" charset="0"/>
            </a:endParaRPr>
          </a:p>
          <a:p>
            <a:endParaRPr lang="nl-NL" dirty="0"/>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2</a:t>
            </a:fld>
            <a:endParaRPr lang="en-US"/>
          </a:p>
        </p:txBody>
      </p:sp>
    </p:spTree>
    <p:extLst>
      <p:ext uri="{BB962C8B-B14F-4D97-AF65-F5344CB8AC3E}">
        <p14:creationId xmlns:p14="http://schemas.microsoft.com/office/powerpoint/2010/main" val="1462004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dirty="0">
                <a:ea typeface="MS PGothic"/>
              </a:rPr>
              <a:t>Gebiedsvreemde stoffen</a:t>
            </a:r>
          </a:p>
          <a:p>
            <a:r>
              <a:rPr lang="nl-NL" sz="1000" dirty="0">
                <a:ea typeface="MS PGothic"/>
              </a:rPr>
              <a:t>Er zijn steeds meer wetenschappelijke studies over de impact van de cumulatie van bestrijdingsmiddelen op Natura 2000 gebieden en bijvoorbeeld insecten en bijvoorbeeld de voedselrelatie met de N2000 vogels van de Veluwe. Rol pakken bij de toelatingsbeoordelingen van chemische bestrijdingsmiddelen en de aanpak ervan, betere toetsing op stapeling van producten bij toepassing en de rol van persistente stoffen en afbraakproducten in het ecosysteem. </a:t>
            </a:r>
            <a:endParaRPr lang="nl-NL" sz="1000" dirty="0"/>
          </a:p>
          <a:p>
            <a:endParaRPr lang="nl-NL" sz="1000" dirty="0"/>
          </a:p>
          <a:p>
            <a:r>
              <a:rPr lang="nl-NL" sz="1000" b="1" dirty="0">
                <a:ea typeface="MS PGothic"/>
              </a:rPr>
              <a:t>Landbouwgronden buiten N2000</a:t>
            </a:r>
          </a:p>
          <a:p>
            <a:r>
              <a:rPr lang="nl-NL" sz="1000" dirty="0">
                <a:ea typeface="MS PGothic"/>
              </a:rPr>
              <a:t>Uit het onderzoek van het consortium blijkt dat ook landbouwgronden buiten de Natura 2000 begrenzing noodzakelijk zijn voor de instandhoudingsdoelen. Dit betreft bijvoorbeeld landbouwgronden waar </a:t>
            </a:r>
            <a:r>
              <a:rPr lang="nl-NL" sz="1000" dirty="0" err="1">
                <a:ea typeface="MS PGothic"/>
              </a:rPr>
              <a:t>nutrientenbelasting</a:t>
            </a:r>
            <a:r>
              <a:rPr lang="nl-NL" sz="1000" dirty="0">
                <a:ea typeface="MS PGothic"/>
              </a:rPr>
              <a:t> eraf moet omdat deze direct tegen een habitat aanliggen, versterking van n2000 natuur nodig is omdat hier de laatste hotspots van soorten zitten of aanleg van voedselakkers voor overwinterende n2000 soorten omdat de arme Veluwse natuur weinig </a:t>
            </a:r>
            <a:r>
              <a:rPr lang="nl-NL" sz="1000" dirty="0" err="1">
                <a:ea typeface="MS PGothic"/>
              </a:rPr>
              <a:t>fourageer</a:t>
            </a:r>
            <a:r>
              <a:rPr lang="nl-NL" sz="1000" dirty="0">
                <a:ea typeface="MS PGothic"/>
              </a:rPr>
              <a:t> akkers heeft. Landbouwgronden buiten N2000 liggen bestuurlijk gevoelig. We zien ze als noodzakelijk voor het halen van de instandhouding en willen zien ze daarom als onderdeel van het Natura 2000 beheerplan. </a:t>
            </a:r>
            <a:r>
              <a:rPr lang="nl-NL" sz="1000" i="1" dirty="0">
                <a:solidFill>
                  <a:schemeClr val="tx1"/>
                </a:solidFill>
                <a:ea typeface="MS PGothic"/>
              </a:rPr>
              <a:t>(dat lukt bestuurlijk niet altijd, daarom zetten we ook in op opname in het gebiedsprogramma)</a:t>
            </a:r>
            <a:endParaRPr lang="nl-NL" sz="1000" i="1" dirty="0">
              <a:solidFill>
                <a:schemeClr val="tx1"/>
              </a:solidFill>
            </a:endParaRPr>
          </a:p>
          <a:p>
            <a:endParaRPr lang="nl-NL" sz="1000" i="1" dirty="0">
              <a:solidFill>
                <a:schemeClr val="tx1"/>
              </a:solidFill>
            </a:endParaRPr>
          </a:p>
          <a:p>
            <a:r>
              <a:rPr lang="nl-NL" sz="1000" dirty="0">
                <a:ea typeface="MS PGothic"/>
              </a:rPr>
              <a:t>Vanuit Heide en Stuifzand heeft droogte al op de volgende manier de aandacht:</a:t>
            </a:r>
          </a:p>
          <a:p>
            <a:r>
              <a:rPr lang="nl-NL" sz="1000" dirty="0">
                <a:ea typeface="MS PGothic"/>
              </a:rPr>
              <a:t>- bestaande natte delen in het terrein worden zoveel mogelijk bevoordeeld door bijvoorbeeld verbetering van het </a:t>
            </a:r>
            <a:r>
              <a:rPr lang="nl-NL" sz="1000" dirty="0" err="1">
                <a:ea typeface="MS PGothic"/>
              </a:rPr>
              <a:t>inzijggebied</a:t>
            </a:r>
            <a:r>
              <a:rPr lang="nl-NL" sz="1000" dirty="0">
                <a:ea typeface="MS PGothic"/>
              </a:rPr>
              <a:t> (veelal bos omvormen naar heide), eventuele ontwatering te verwijderen / te beperken;</a:t>
            </a:r>
          </a:p>
          <a:p>
            <a:r>
              <a:rPr lang="nl-NL" sz="1000" dirty="0">
                <a:ea typeface="MS PGothic"/>
              </a:rPr>
              <a:t>- onderzoek naar verspreiding van vochtige en natte gebieden op de Veluwe met doel om te bepalen of deze hersteld kunnen worden;</a:t>
            </a:r>
          </a:p>
          <a:p>
            <a:r>
              <a:rPr lang="nl-NL" sz="1000" dirty="0">
                <a:ea typeface="MS PGothic"/>
              </a:rPr>
              <a:t>- het bewust ouder laten worden van droge heide zodat er een dikkere </a:t>
            </a:r>
            <a:r>
              <a:rPr lang="nl-NL" sz="1000" dirty="0" err="1">
                <a:ea typeface="MS PGothic"/>
              </a:rPr>
              <a:t>ectorganische</a:t>
            </a:r>
            <a:r>
              <a:rPr lang="nl-NL" sz="1000" dirty="0">
                <a:ea typeface="MS PGothic"/>
              </a:rPr>
              <a:t> humuslaag kan ontwikkelen die meer vocht vasthoudt en daarmee beter droogte resistent zal zijn.</a:t>
            </a:r>
            <a:br>
              <a:rPr lang="nl-NL" sz="1000" dirty="0">
                <a:ea typeface="MS PGothic"/>
              </a:rPr>
            </a:br>
            <a:endParaRPr lang="nl-NL" sz="1000" dirty="0">
              <a:ea typeface="MS PGothic"/>
            </a:endParaRPr>
          </a:p>
          <a:p>
            <a:r>
              <a:rPr lang="nl-NL" sz="1000" dirty="0">
                <a:ea typeface="MS PGothic"/>
              </a:rPr>
              <a:t>Om eventuele klimaatinvloeden te ondervangen wordt ingezet op verbinden van populaties en gradiënten. Dit om soorten een zo groot mogelijke overlevingskans te geven. Voor zandverstuivingen kennisleemte </a:t>
            </a:r>
            <a:r>
              <a:rPr lang="nl-NL" sz="1000" dirty="0" err="1">
                <a:ea typeface="MS PGothic"/>
              </a:rPr>
              <a:t>tav</a:t>
            </a:r>
            <a:r>
              <a:rPr lang="nl-NL" sz="1000" dirty="0">
                <a:ea typeface="MS PGothic"/>
              </a:rPr>
              <a:t> klimaatverandering en haalbaarheid doelen. </a:t>
            </a:r>
          </a:p>
          <a:p>
            <a:endParaRPr lang="nl-NL" sz="1000" dirty="0"/>
          </a:p>
          <a:p>
            <a:r>
              <a:rPr lang="nl-NL" sz="1000" dirty="0">
                <a:ea typeface="MS PGothic"/>
              </a:rPr>
              <a:t>Onderzoek winningen </a:t>
            </a:r>
            <a:endParaRPr lang="nl-NL" sz="1000" dirty="0"/>
          </a:p>
          <a:p>
            <a:r>
              <a:rPr lang="nl-NL" sz="1000" dirty="0" err="1">
                <a:ea typeface="MS PGothic"/>
              </a:rPr>
              <a:t>Nutrienten</a:t>
            </a:r>
            <a:r>
              <a:rPr lang="nl-NL" sz="1000" dirty="0">
                <a:ea typeface="MS PGothic"/>
              </a:rPr>
              <a:t> belasting in </a:t>
            </a:r>
            <a:r>
              <a:rPr lang="nl-NL" sz="1000" dirty="0" err="1">
                <a:ea typeface="MS PGothic"/>
              </a:rPr>
              <a:t>inzijggebied</a:t>
            </a:r>
            <a:r>
              <a:rPr lang="nl-NL" sz="1000" dirty="0">
                <a:ea typeface="MS PGothic"/>
              </a:rPr>
              <a:t> vennen en venen en rondom beken en op landbouwgronden naast </a:t>
            </a:r>
            <a:r>
              <a:rPr lang="nl-NL" sz="1000" dirty="0" err="1">
                <a:ea typeface="MS PGothic"/>
              </a:rPr>
              <a:t>habitats</a:t>
            </a:r>
            <a:endParaRPr lang="nl-NL" sz="1000" dirty="0">
              <a:ea typeface="MS PGothic"/>
            </a:endParaRPr>
          </a:p>
          <a:p>
            <a:r>
              <a:rPr lang="nl-NL" sz="1000" dirty="0">
                <a:ea typeface="MS PGothic"/>
              </a:rPr>
              <a:t>Een aantal knelpunten ligt buiten de invloedsfeer van de provincie. Een belangrijke zo niet belangrijkste na stikstof is het gebruik van gifstoffen in en rond Natura 2000-gebieden.</a:t>
            </a:r>
          </a:p>
          <a:p>
            <a:endParaRPr lang="nl-NL" sz="1000" dirty="0"/>
          </a:p>
          <a:p>
            <a:r>
              <a:rPr lang="nl-NL" sz="1000" dirty="0">
                <a:ea typeface="MS PGothic"/>
              </a:rPr>
              <a:t>Vragen </a:t>
            </a:r>
            <a:r>
              <a:rPr lang="nl-NL" sz="1000" dirty="0" err="1">
                <a:ea typeface="MS PGothic"/>
              </a:rPr>
              <a:t>mbt</a:t>
            </a:r>
            <a:r>
              <a:rPr lang="nl-NL" sz="1000" dirty="0">
                <a:ea typeface="MS PGothic"/>
              </a:rPr>
              <a:t> hoever willen we gaan met toevoegen van bufferstoffen in droge gebieden zonder grondwaterinvloed.</a:t>
            </a:r>
          </a:p>
          <a:p>
            <a:endParaRPr lang="nl-NL" dirty="0"/>
          </a:p>
          <a:p>
            <a:endParaRPr lang="nl-NL" dirty="0"/>
          </a:p>
          <a:p>
            <a:endParaRPr lang="nl-NL" dirty="0"/>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20</a:t>
            </a:fld>
            <a:endParaRPr lang="en-US"/>
          </a:p>
        </p:txBody>
      </p:sp>
    </p:spTree>
    <p:extLst>
      <p:ext uri="{BB962C8B-B14F-4D97-AF65-F5344CB8AC3E}">
        <p14:creationId xmlns:p14="http://schemas.microsoft.com/office/powerpoint/2010/main" val="1444738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21</a:t>
            </a:fld>
            <a:endParaRPr lang="en-US"/>
          </a:p>
        </p:txBody>
      </p:sp>
    </p:spTree>
    <p:extLst>
      <p:ext uri="{BB962C8B-B14F-4D97-AF65-F5344CB8AC3E}">
        <p14:creationId xmlns:p14="http://schemas.microsoft.com/office/powerpoint/2010/main" val="2728104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22</a:t>
            </a:fld>
            <a:endParaRPr lang="en-US"/>
          </a:p>
        </p:txBody>
      </p:sp>
    </p:spTree>
    <p:extLst>
      <p:ext uri="{BB962C8B-B14F-4D97-AF65-F5344CB8AC3E}">
        <p14:creationId xmlns:p14="http://schemas.microsoft.com/office/powerpoint/2010/main" val="714022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23</a:t>
            </a:fld>
            <a:endParaRPr lang="en-US"/>
          </a:p>
        </p:txBody>
      </p:sp>
    </p:spTree>
    <p:extLst>
      <p:ext uri="{BB962C8B-B14F-4D97-AF65-F5344CB8AC3E}">
        <p14:creationId xmlns:p14="http://schemas.microsoft.com/office/powerpoint/2010/main" val="2008528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86EF2-E302-C3CE-2F88-C2A10651857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D242570-E0B1-F2B0-60D2-17012B60F87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60F17D3-5192-4E3D-BFE6-3205753A0CF5}"/>
              </a:ext>
            </a:extLst>
          </p:cNvPr>
          <p:cNvSpPr>
            <a:spLocks noGrp="1"/>
          </p:cNvSpPr>
          <p:nvPr>
            <p:ph type="body" idx="1"/>
          </p:nvPr>
        </p:nvSpPr>
        <p:spPr/>
        <p:txBody>
          <a:bodyPr/>
          <a:lstStyle/>
          <a:p>
            <a:pPr>
              <a:defRPr/>
            </a:pPr>
            <a:r>
              <a:rPr lang="nl-NL" dirty="0">
                <a:ea typeface="MS PGothic"/>
              </a:rPr>
              <a:t>Voorbeeld van een deel van een synthesedocument. Bijv. Het relatieve belang van het deelgebied, verspreiding van karakteristieke soorten (per habitatclustering uitgewerkt). Dus NDFF data zijn meegenomen, zowel flora als fauna, van karakteristieke soorten, dus breder dan typische soorten).</a:t>
            </a:r>
          </a:p>
        </p:txBody>
      </p:sp>
      <p:sp>
        <p:nvSpPr>
          <p:cNvPr id="4" name="Tijdelijke aanduiding voor voettekst 3">
            <a:extLst>
              <a:ext uri="{FF2B5EF4-FFF2-40B4-BE49-F238E27FC236}">
                <a16:creationId xmlns:a16="http://schemas.microsoft.com/office/drawing/2014/main" id="{5048911B-7601-BDE0-3327-A8A931019383}"/>
              </a:ext>
            </a:extLst>
          </p:cNvPr>
          <p:cNvSpPr>
            <a:spLocks noGrp="1"/>
          </p:cNvSpPr>
          <p:nvPr>
            <p:ph type="ftr" sz="quarter" idx="4"/>
          </p:nvPr>
        </p:nvSpPr>
        <p:spPr/>
        <p:txBody>
          <a:bodyPr/>
          <a:lstStyle/>
          <a:p>
            <a:pPr>
              <a:defRPr/>
            </a:pPr>
            <a:r>
              <a:rPr lang="en-US"/>
              <a:t>VOETREGEL</a:t>
            </a:r>
          </a:p>
        </p:txBody>
      </p:sp>
      <p:sp>
        <p:nvSpPr>
          <p:cNvPr id="5" name="Tijdelijke aanduiding voor dianummer 4">
            <a:extLst>
              <a:ext uri="{FF2B5EF4-FFF2-40B4-BE49-F238E27FC236}">
                <a16:creationId xmlns:a16="http://schemas.microsoft.com/office/drawing/2014/main" id="{D6A5F84B-CD8C-4808-50C6-8377EF4A91BB}"/>
              </a:ext>
            </a:extLst>
          </p:cNvPr>
          <p:cNvSpPr>
            <a:spLocks noGrp="1"/>
          </p:cNvSpPr>
          <p:nvPr>
            <p:ph type="sldNum" sz="quarter" idx="5"/>
          </p:nvPr>
        </p:nvSpPr>
        <p:spPr/>
        <p:txBody>
          <a:bodyPr/>
          <a:lstStyle/>
          <a:p>
            <a:pPr>
              <a:defRPr/>
            </a:pPr>
            <a:fld id="{96C90E17-C8BC-304D-B481-365F1DB42C12}" type="slidenum">
              <a:rPr lang="en-US" smtClean="0"/>
              <a:pPr>
                <a:defRPr/>
              </a:pPr>
              <a:t>24</a:t>
            </a:fld>
            <a:endParaRPr lang="en-US"/>
          </a:p>
        </p:txBody>
      </p:sp>
    </p:spTree>
    <p:extLst>
      <p:ext uri="{BB962C8B-B14F-4D97-AF65-F5344CB8AC3E}">
        <p14:creationId xmlns:p14="http://schemas.microsoft.com/office/powerpoint/2010/main" val="3388601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BBEAA-FCA1-4EEA-B9E1-2C79E3776B8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B42BE83-DCE0-7564-121F-E48E76C5E29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8683816-4EA5-0CC7-E576-314212D8D55E}"/>
              </a:ext>
            </a:extLst>
          </p:cNvPr>
          <p:cNvSpPr>
            <a:spLocks noGrp="1"/>
          </p:cNvSpPr>
          <p:nvPr>
            <p:ph type="body" idx="1"/>
          </p:nvPr>
        </p:nvSpPr>
        <p:spPr/>
        <p:txBody>
          <a:bodyPr/>
          <a:lstStyle/>
          <a:p>
            <a:pPr>
              <a:defRPr/>
            </a:pPr>
            <a:r>
              <a:rPr lang="nl-NL" dirty="0">
                <a:ea typeface="MS PGothic"/>
              </a:rPr>
              <a:t>Voorbeeld van het </a:t>
            </a:r>
            <a:r>
              <a:rPr lang="nl-NL" dirty="0" err="1">
                <a:ea typeface="MS PGothic"/>
              </a:rPr>
              <a:t>Veluwebrede</a:t>
            </a:r>
            <a:r>
              <a:rPr lang="nl-NL" dirty="0">
                <a:ea typeface="MS PGothic"/>
              </a:rPr>
              <a:t> document, de Veluwse N2000 doelen bos, heide en stuifzand. Met daarin o.a. strategieën en bespreking van de habitattypen en vogels.  </a:t>
            </a:r>
          </a:p>
        </p:txBody>
      </p:sp>
      <p:sp>
        <p:nvSpPr>
          <p:cNvPr id="4" name="Tijdelijke aanduiding voor voettekst 3">
            <a:extLst>
              <a:ext uri="{FF2B5EF4-FFF2-40B4-BE49-F238E27FC236}">
                <a16:creationId xmlns:a16="http://schemas.microsoft.com/office/drawing/2014/main" id="{859A6277-E307-1853-9E16-07352379DF1C}"/>
              </a:ext>
            </a:extLst>
          </p:cNvPr>
          <p:cNvSpPr>
            <a:spLocks noGrp="1"/>
          </p:cNvSpPr>
          <p:nvPr>
            <p:ph type="ftr" sz="quarter" idx="4"/>
          </p:nvPr>
        </p:nvSpPr>
        <p:spPr/>
        <p:txBody>
          <a:bodyPr/>
          <a:lstStyle/>
          <a:p>
            <a:pPr>
              <a:defRPr/>
            </a:pPr>
            <a:r>
              <a:rPr lang="en-US"/>
              <a:t>VOETREGEL</a:t>
            </a:r>
          </a:p>
        </p:txBody>
      </p:sp>
      <p:sp>
        <p:nvSpPr>
          <p:cNvPr id="5" name="Tijdelijke aanduiding voor dianummer 4">
            <a:extLst>
              <a:ext uri="{FF2B5EF4-FFF2-40B4-BE49-F238E27FC236}">
                <a16:creationId xmlns:a16="http://schemas.microsoft.com/office/drawing/2014/main" id="{73FE02EB-4356-9F50-AC58-D5197ED82868}"/>
              </a:ext>
            </a:extLst>
          </p:cNvPr>
          <p:cNvSpPr>
            <a:spLocks noGrp="1"/>
          </p:cNvSpPr>
          <p:nvPr>
            <p:ph type="sldNum" sz="quarter" idx="5"/>
          </p:nvPr>
        </p:nvSpPr>
        <p:spPr/>
        <p:txBody>
          <a:bodyPr/>
          <a:lstStyle/>
          <a:p>
            <a:pPr>
              <a:defRPr/>
            </a:pPr>
            <a:fld id="{96C90E17-C8BC-304D-B481-365F1DB42C12}" type="slidenum">
              <a:rPr lang="en-US" smtClean="0"/>
              <a:pPr>
                <a:defRPr/>
              </a:pPr>
              <a:t>25</a:t>
            </a:fld>
            <a:endParaRPr lang="en-US"/>
          </a:p>
        </p:txBody>
      </p:sp>
    </p:spTree>
    <p:extLst>
      <p:ext uri="{BB962C8B-B14F-4D97-AF65-F5344CB8AC3E}">
        <p14:creationId xmlns:p14="http://schemas.microsoft.com/office/powerpoint/2010/main" val="2113311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latin typeface="Arial"/>
                <a:ea typeface="MS PGothic"/>
                <a:cs typeface="Arial"/>
              </a:rPr>
              <a:t>Gedeputeerde Staten van Gelderland hebben in januari 2018 het Natura 2000 beheerplan Veluwe vastgesteld, met instemming van de ministeries van defensie en LNV. Het ministerie van Defensie vanwege de ligging van een militair terrein binnen de begrenzing en het ministerie van LNV vanwege de ligging van de Kroon-en Staatdomeinen binnen de begrenzing. </a:t>
            </a:r>
            <a:endParaRPr lang="nl-NL"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NL" sz="1000" dirty="0">
              <a:latin typeface="Arial" panose="020B0604020202020204" pitchFamily="34" charset="0"/>
              <a:cs typeface="Arial" panose="020B0604020202020204" pitchFamily="34" charset="0"/>
            </a:endParaRPr>
          </a:p>
          <a:p>
            <a:r>
              <a:rPr lang="nl-NL" sz="1000" dirty="0">
                <a:latin typeface="Arial"/>
                <a:ea typeface="MS PGothic"/>
                <a:cs typeface="Arial"/>
              </a:rPr>
              <a:t>Na vaststelling zijn we direct aan de slag gegaan met het uitvoeren van de toen nog PAS-maatregelen</a:t>
            </a:r>
            <a:endParaRPr lang="nl-NL"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NL" sz="1000" dirty="0">
              <a:latin typeface="Arial" panose="020B0604020202020204" pitchFamily="34" charset="0"/>
              <a:cs typeface="Arial" panose="020B0604020202020204" pitchFamily="34" charset="0"/>
            </a:endParaRPr>
          </a:p>
          <a:p>
            <a:r>
              <a:rPr lang="nl-NL" sz="1000" dirty="0">
                <a:latin typeface="Arial"/>
                <a:ea typeface="MS PGothic"/>
                <a:cs typeface="Arial"/>
              </a:rPr>
              <a:t>De Veluwe is een groot gebied, bijna 90.000 ha. Het beheerplan is daarom een plan op hoofdlijnen. Zo zijn in het Natura 2000 beheerplan als instandhoudingsmaatregelen opgenomen 5 herstelprogramma’s voor verschillende soorten Veluwse natuur: bossen, vennen en venen, heide en stuifzanden, beken en voor recreatiezonering. Deze herstelprogramma’s zijn een invulling van het bestaande Natura 2000 beheerplan en uitwerking van bestaand beleid. </a:t>
            </a:r>
            <a:endParaRPr lang="nl-NL" sz="1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NL" sz="1000" dirty="0">
              <a:highlight>
                <a:srgbClr val="FFFF00"/>
              </a:highlight>
              <a:latin typeface="Arial" panose="020B0604020202020204" pitchFamily="34" charset="0"/>
              <a:cs typeface="Arial" panose="020B0604020202020204" pitchFamily="34" charset="0"/>
            </a:endParaRPr>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3</a:t>
            </a:fld>
            <a:endParaRPr lang="en-US"/>
          </a:p>
        </p:txBody>
      </p:sp>
    </p:spTree>
    <p:extLst>
      <p:ext uri="{BB962C8B-B14F-4D97-AF65-F5344CB8AC3E}">
        <p14:creationId xmlns:p14="http://schemas.microsoft.com/office/powerpoint/2010/main" val="2892662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dirty="0">
                <a:latin typeface="Arial" panose="020B0604020202020204" pitchFamily="34" charset="0"/>
                <a:ea typeface="Calibri"/>
                <a:cs typeface="Arial" panose="020B0604020202020204" pitchFamily="34" charset="0"/>
              </a:rPr>
              <a:t>In </a:t>
            </a:r>
            <a:r>
              <a:rPr lang="en-US" sz="1000" dirty="0" err="1">
                <a:latin typeface="Arial" panose="020B0604020202020204" pitchFamily="34" charset="0"/>
                <a:ea typeface="Calibri"/>
                <a:cs typeface="Arial" panose="020B0604020202020204" pitchFamily="34" charset="0"/>
              </a:rPr>
              <a:t>een</a:t>
            </a:r>
            <a:r>
              <a:rPr lang="en-US" sz="1000" dirty="0">
                <a:latin typeface="Arial" panose="020B0604020202020204" pitchFamily="34" charset="0"/>
                <a:ea typeface="Calibri"/>
                <a:cs typeface="Arial" panose="020B0604020202020204" pitchFamily="34" charset="0"/>
              </a:rPr>
              <a:t> hele </a:t>
            </a:r>
            <a:r>
              <a:rPr lang="en-US" sz="1000" dirty="0" err="1">
                <a:latin typeface="Arial" panose="020B0604020202020204" pitchFamily="34" charset="0"/>
                <a:ea typeface="Calibri"/>
                <a:cs typeface="Arial" panose="020B0604020202020204" pitchFamily="34" charset="0"/>
              </a:rPr>
              <a:t>kleine</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notendop</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zijn</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dit</a:t>
            </a:r>
            <a:r>
              <a:rPr lang="en-US" sz="1000" dirty="0">
                <a:latin typeface="Arial" panose="020B0604020202020204" pitchFamily="34" charset="0"/>
                <a:ea typeface="Calibri"/>
                <a:cs typeface="Arial" panose="020B0604020202020204" pitchFamily="34" charset="0"/>
              </a:rPr>
              <a:t> alle </a:t>
            </a:r>
            <a:r>
              <a:rPr lang="en-US" sz="1000" dirty="0" err="1">
                <a:latin typeface="Arial" panose="020B0604020202020204" pitchFamily="34" charset="0"/>
                <a:ea typeface="Calibri"/>
                <a:cs typeface="Arial" panose="020B0604020202020204" pitchFamily="34" charset="0"/>
              </a:rPr>
              <a:t>maatregelen</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voor</a:t>
            </a:r>
            <a:r>
              <a:rPr lang="en-US" sz="1000" dirty="0">
                <a:latin typeface="Arial" panose="020B0604020202020204" pitchFamily="34" charset="0"/>
                <a:ea typeface="Calibri"/>
                <a:cs typeface="Arial" panose="020B0604020202020204" pitchFamily="34" charset="0"/>
              </a:rPr>
              <a:t> het Natura 2000-gebied </a:t>
            </a:r>
            <a:r>
              <a:rPr lang="en-US" sz="1000" dirty="0" err="1">
                <a:latin typeface="Arial" panose="020B0604020202020204" pitchFamily="34" charset="0"/>
                <a:ea typeface="Calibri"/>
                <a:cs typeface="Arial" panose="020B0604020202020204" pitchFamily="34" charset="0"/>
              </a:rPr>
              <a:t>Veluwe</a:t>
            </a:r>
            <a:r>
              <a:rPr lang="en-US" sz="1000" dirty="0">
                <a:latin typeface="Arial" panose="020B0604020202020204" pitchFamily="34" charset="0"/>
                <a:ea typeface="Calibri"/>
                <a:cs typeface="Arial" panose="020B0604020202020204" pitchFamily="34" charset="0"/>
              </a:rPr>
              <a:t> die </a:t>
            </a:r>
            <a:r>
              <a:rPr lang="en-US" sz="1000" dirty="0" err="1">
                <a:latin typeface="Arial" panose="020B0604020202020204" pitchFamily="34" charset="0"/>
                <a:ea typeface="Calibri"/>
                <a:cs typeface="Arial" panose="020B0604020202020204" pitchFamily="34" charset="0"/>
              </a:rPr>
              <a:t>uitgevoerd</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moeten</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worden</a:t>
            </a:r>
            <a:r>
              <a:rPr lang="en-US" sz="1000" dirty="0">
                <a:latin typeface="Arial" panose="020B0604020202020204" pitchFamily="34" charset="0"/>
                <a:ea typeface="Calibri"/>
                <a:cs typeface="Arial" panose="020B0604020202020204" pitchFamily="34" charset="0"/>
              </a:rPr>
              <a:t> om de </a:t>
            </a:r>
            <a:r>
              <a:rPr lang="en-US" sz="1000" dirty="0" err="1">
                <a:latin typeface="Arial" panose="020B0604020202020204" pitchFamily="34" charset="0"/>
                <a:ea typeface="Calibri"/>
                <a:cs typeface="Arial" panose="020B0604020202020204" pitchFamily="34" charset="0"/>
              </a:rPr>
              <a:t>instandhoudingsdoelen</a:t>
            </a:r>
            <a:r>
              <a:rPr lang="en-US" sz="1000" dirty="0">
                <a:latin typeface="Arial" panose="020B0604020202020204" pitchFamily="34" charset="0"/>
                <a:ea typeface="Calibri"/>
                <a:cs typeface="Arial" panose="020B0604020202020204" pitchFamily="34" charset="0"/>
              </a:rPr>
              <a:t> in de </a:t>
            </a:r>
            <a:r>
              <a:rPr lang="en-US" sz="1000" dirty="0" err="1">
                <a:latin typeface="Arial" panose="020B0604020202020204" pitchFamily="34" charset="0"/>
                <a:ea typeface="Calibri"/>
                <a:cs typeface="Arial" panose="020B0604020202020204" pitchFamily="34" charset="0"/>
              </a:rPr>
              <a:t>eerste</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periode</a:t>
            </a:r>
            <a:r>
              <a:rPr lang="en-US" sz="1000" dirty="0">
                <a:latin typeface="Arial" panose="020B0604020202020204" pitchFamily="34" charset="0"/>
                <a:ea typeface="Calibri"/>
                <a:cs typeface="Arial" panose="020B0604020202020204" pitchFamily="34" charset="0"/>
              </a:rPr>
              <a:t> in </a:t>
            </a:r>
            <a:r>
              <a:rPr lang="en-US" sz="1000" dirty="0" err="1">
                <a:latin typeface="Arial" panose="020B0604020202020204" pitchFamily="34" charset="0"/>
                <a:ea typeface="Calibri"/>
                <a:cs typeface="Arial" panose="020B0604020202020204" pitchFamily="34" charset="0"/>
              </a:rPr>
              <a:t>beeld</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te</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houden</a:t>
            </a:r>
            <a:r>
              <a:rPr lang="en-US" sz="1000" dirty="0">
                <a:latin typeface="Arial" panose="020B0604020202020204" pitchFamily="34" charset="0"/>
                <a:ea typeface="Calibri"/>
                <a:cs typeface="Arial" panose="020B0604020202020204" pitchFamily="34" charset="0"/>
              </a:rPr>
              <a:t> / </a:t>
            </a:r>
            <a:r>
              <a:rPr lang="en-US" sz="1000" dirty="0" err="1">
                <a:latin typeface="Arial" panose="020B0604020202020204" pitchFamily="34" charset="0"/>
                <a:ea typeface="Calibri"/>
                <a:cs typeface="Arial" panose="020B0604020202020204" pitchFamily="34" charset="0"/>
              </a:rPr>
              <a:t>te</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bereiken</a:t>
            </a:r>
            <a:r>
              <a:rPr lang="en-US" sz="1000" dirty="0">
                <a:latin typeface="Arial" panose="020B0604020202020204" pitchFamily="34" charset="0"/>
                <a:ea typeface="Calibri"/>
                <a:cs typeface="Arial" panose="020B0604020202020204" pitchFamily="34" charset="0"/>
              </a:rPr>
              <a:t>. De </a:t>
            </a:r>
            <a:r>
              <a:rPr lang="en-US" sz="1000" dirty="0" err="1">
                <a:latin typeface="Arial" panose="020B0604020202020204" pitchFamily="34" charset="0"/>
                <a:ea typeface="Calibri"/>
                <a:cs typeface="Arial" panose="020B0604020202020204" pitchFamily="34" charset="0"/>
              </a:rPr>
              <a:t>eerste</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kolom</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betreft</a:t>
            </a:r>
            <a:r>
              <a:rPr lang="en-US" sz="1000" dirty="0">
                <a:latin typeface="Arial" panose="020B0604020202020204" pitchFamily="34" charset="0"/>
                <a:ea typeface="Calibri"/>
                <a:cs typeface="Arial" panose="020B0604020202020204" pitchFamily="34" charset="0"/>
              </a:rPr>
              <a:t> de </a:t>
            </a:r>
            <a:r>
              <a:rPr lang="en-US" sz="1000" dirty="0" err="1">
                <a:latin typeface="Arial" panose="020B0604020202020204" pitchFamily="34" charset="0"/>
                <a:ea typeface="Calibri"/>
                <a:cs typeface="Arial" panose="020B0604020202020204" pitchFamily="34" charset="0"/>
              </a:rPr>
              <a:t>voormalige</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losse</a:t>
            </a:r>
            <a:r>
              <a:rPr lang="en-US" sz="1000" dirty="0">
                <a:latin typeface="Arial" panose="020B0604020202020204" pitchFamily="34" charset="0"/>
                <a:ea typeface="Calibri"/>
                <a:cs typeface="Arial" panose="020B0604020202020204" pitchFamily="34" charset="0"/>
              </a:rPr>
              <a:t> PAS-</a:t>
            </a:r>
            <a:r>
              <a:rPr lang="en-US" sz="1000" dirty="0" err="1">
                <a:latin typeface="Arial" panose="020B0604020202020204" pitchFamily="34" charset="0"/>
                <a:ea typeface="Calibri"/>
                <a:cs typeface="Arial" panose="020B0604020202020204" pitchFamily="34" charset="0"/>
              </a:rPr>
              <a:t>maatregelen</a:t>
            </a:r>
            <a:r>
              <a:rPr lang="en-US" sz="1000" dirty="0">
                <a:latin typeface="Arial" panose="020B0604020202020204" pitchFamily="34" charset="0"/>
                <a:ea typeface="Calibri"/>
                <a:cs typeface="Arial" panose="020B0604020202020204" pitchFamily="34" charset="0"/>
              </a:rPr>
              <a:t> die </a:t>
            </a:r>
            <a:r>
              <a:rPr lang="en-US" sz="1000" dirty="0" err="1">
                <a:latin typeface="Arial" panose="020B0604020202020204" pitchFamily="34" charset="0"/>
                <a:ea typeface="Calibri"/>
                <a:cs typeface="Arial" panose="020B0604020202020204" pitchFamily="34" charset="0"/>
              </a:rPr>
              <a:t>gecontracteerd</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zijn</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aan</a:t>
            </a:r>
            <a:r>
              <a:rPr lang="en-US" sz="1000" dirty="0">
                <a:latin typeface="Arial" panose="020B0604020202020204" pitchFamily="34" charset="0"/>
                <a:ea typeface="Calibri"/>
                <a:cs typeface="Arial" panose="020B0604020202020204" pitchFamily="34" charset="0"/>
              </a:rPr>
              <a:t> de </a:t>
            </a:r>
            <a:r>
              <a:rPr lang="en-US" sz="1000" dirty="0" err="1">
                <a:latin typeface="Arial" panose="020B0604020202020204" pitchFamily="34" charset="0"/>
                <a:ea typeface="Calibri"/>
                <a:cs typeface="Arial" panose="020B0604020202020204" pitchFamily="34" charset="0"/>
              </a:rPr>
              <a:t>natuurbeheerders</a:t>
            </a:r>
            <a:r>
              <a:rPr lang="en-US" sz="1000" dirty="0">
                <a:latin typeface="Arial" panose="020B0604020202020204" pitchFamily="34" charset="0"/>
                <a:ea typeface="Calibri"/>
                <a:cs typeface="Arial" panose="020B0604020202020204" pitchFamily="34" charset="0"/>
              </a:rPr>
              <a:t>. In de </a:t>
            </a:r>
            <a:r>
              <a:rPr lang="en-US" sz="1000" dirty="0" err="1">
                <a:latin typeface="Arial" panose="020B0604020202020204" pitchFamily="34" charset="0"/>
                <a:ea typeface="Calibri"/>
                <a:cs typeface="Arial" panose="020B0604020202020204" pitchFamily="34" charset="0"/>
              </a:rPr>
              <a:t>tweede</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kolom</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staan</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ook</a:t>
            </a:r>
            <a:r>
              <a:rPr lang="en-US" sz="1000" dirty="0">
                <a:latin typeface="Arial" panose="020B0604020202020204" pitchFamily="34" charset="0"/>
                <a:ea typeface="Calibri"/>
                <a:cs typeface="Arial" panose="020B0604020202020204" pitchFamily="34" charset="0"/>
              </a:rPr>
              <a:t> de </a:t>
            </a:r>
            <a:r>
              <a:rPr lang="en-US" sz="1000" dirty="0" err="1">
                <a:latin typeface="Arial" panose="020B0604020202020204" pitchFamily="34" charset="0"/>
                <a:ea typeface="Calibri"/>
                <a:cs typeface="Arial" panose="020B0604020202020204" pitchFamily="34" charset="0"/>
              </a:rPr>
              <a:t>herstelprogramma’s</a:t>
            </a:r>
            <a:r>
              <a:rPr lang="en-US" sz="1000" dirty="0">
                <a:latin typeface="Arial" panose="020B0604020202020204" pitchFamily="34" charset="0"/>
                <a:ea typeface="Calibri"/>
                <a:cs typeface="Arial" panose="020B0604020202020204" pitchFamily="34" charset="0"/>
              </a:rPr>
              <a:t> die </a:t>
            </a:r>
            <a:r>
              <a:rPr lang="en-US" sz="1000" dirty="0" err="1">
                <a:latin typeface="Arial" panose="020B0604020202020204" pitchFamily="34" charset="0"/>
                <a:ea typeface="Calibri"/>
                <a:cs typeface="Arial" panose="020B0604020202020204" pitchFamily="34" charset="0"/>
              </a:rPr>
              <a:t>leiden</a:t>
            </a:r>
            <a:r>
              <a:rPr lang="en-US" sz="1000" dirty="0">
                <a:latin typeface="Arial" panose="020B0604020202020204" pitchFamily="34" charset="0"/>
                <a:ea typeface="Calibri"/>
                <a:cs typeface="Arial" panose="020B0604020202020204" pitchFamily="34" charset="0"/>
              </a:rPr>
              <a:t> tot </a:t>
            </a:r>
            <a:r>
              <a:rPr lang="en-US" sz="1000" dirty="0" err="1">
                <a:latin typeface="Arial" panose="020B0604020202020204" pitchFamily="34" charset="0"/>
                <a:ea typeface="Calibri"/>
                <a:cs typeface="Arial" panose="020B0604020202020204" pitchFamily="34" charset="0"/>
              </a:rPr>
              <a:t>een</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compleet</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programma</a:t>
            </a:r>
            <a:r>
              <a:rPr lang="en-US" sz="1000" dirty="0">
                <a:latin typeface="Arial" panose="020B0604020202020204" pitchFamily="34" charset="0"/>
                <a:ea typeface="Calibri"/>
                <a:cs typeface="Arial" panose="020B0604020202020204" pitchFamily="34" charset="0"/>
              </a:rPr>
              <a:t> met </a:t>
            </a:r>
            <a:r>
              <a:rPr lang="en-US" sz="1000" dirty="0" err="1">
                <a:latin typeface="Arial" panose="020B0604020202020204" pitchFamily="34" charset="0"/>
                <a:ea typeface="Calibri"/>
                <a:cs typeface="Arial" panose="020B0604020202020204" pitchFamily="34" charset="0"/>
              </a:rPr>
              <a:t>lokatiespecifieke</a:t>
            </a:r>
            <a:r>
              <a:rPr lang="en-US" sz="1000" dirty="0">
                <a:latin typeface="Arial" panose="020B0604020202020204" pitchFamily="34" charset="0"/>
                <a:ea typeface="Calibri"/>
                <a:cs typeface="Arial" panose="020B0604020202020204" pitchFamily="34" charset="0"/>
              </a:rPr>
              <a:t> </a:t>
            </a:r>
            <a:r>
              <a:rPr lang="en-US" sz="1000" dirty="0" err="1">
                <a:latin typeface="Arial" panose="020B0604020202020204" pitchFamily="34" charset="0"/>
                <a:ea typeface="Calibri"/>
                <a:cs typeface="Arial" panose="020B0604020202020204" pitchFamily="34" charset="0"/>
              </a:rPr>
              <a:t>maatregelen</a:t>
            </a:r>
            <a:r>
              <a:rPr lang="en-US" sz="1000" dirty="0">
                <a:latin typeface="Arial" panose="020B0604020202020204" pitchFamily="34" charset="0"/>
                <a:ea typeface="Calibri"/>
                <a:cs typeface="Arial" panose="020B0604020202020204" pitchFamily="34" charset="0"/>
              </a:rPr>
              <a:t>. </a:t>
            </a:r>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4</a:t>
            </a:fld>
            <a:endParaRPr lang="en-US"/>
          </a:p>
        </p:txBody>
      </p:sp>
    </p:spTree>
    <p:extLst>
      <p:ext uri="{BB962C8B-B14F-4D97-AF65-F5344CB8AC3E}">
        <p14:creationId xmlns:p14="http://schemas.microsoft.com/office/powerpoint/2010/main" val="1304338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latin typeface="Arial" panose="020B0604020202020204" pitchFamily="34" charset="0"/>
                <a:ea typeface="MS PGothic"/>
                <a:cs typeface="Arial" panose="020B0604020202020204" pitchFamily="34" charset="0"/>
              </a:rPr>
              <a:t>(nummers zijn de aanduidingen van de maatregelen in het beheerplan)</a:t>
            </a:r>
            <a:endParaRPr lang="nl-NL" sz="1000" b="0" i="0" u="none" strike="noStrike" kern="1200" dirty="0">
              <a:solidFill>
                <a:schemeClr val="tx1"/>
              </a:solidFill>
              <a:effectLst/>
              <a:latin typeface="Arial" panose="020B0604020202020204" pitchFamily="34" charset="0"/>
              <a:ea typeface="MS PGothic" pitchFamily="34" charset="-128"/>
              <a:cs typeface="Arial" panose="020B0604020202020204" pitchFamily="34" charset="0"/>
            </a:endParaRPr>
          </a:p>
          <a:p>
            <a:endParaRPr lang="nl-NL" sz="1000" b="0" i="0" u="none" strike="noStrike" kern="1200" dirty="0">
              <a:solidFill>
                <a:schemeClr val="tx1"/>
              </a:solidFill>
              <a:effectLst/>
              <a:latin typeface="Arial" panose="020B0604020202020204" pitchFamily="34" charset="0"/>
              <a:ea typeface="MS PGothic" pitchFamily="34" charset="-128"/>
              <a:cs typeface="Arial" panose="020B0604020202020204" pitchFamily="34" charset="0"/>
            </a:endParaRPr>
          </a:p>
          <a:p>
            <a:r>
              <a:rPr lang="nl-NL" sz="1000" b="0" i="1" u="none" strike="noStrike" kern="1200" dirty="0">
                <a:solidFill>
                  <a:schemeClr val="tx1"/>
                </a:solidFill>
                <a:effectLst/>
                <a:latin typeface="Arial" panose="020B0604020202020204" pitchFamily="34" charset="0"/>
                <a:ea typeface="MS PGothic"/>
                <a:cs typeface="Arial" panose="020B0604020202020204" pitchFamily="34" charset="0"/>
              </a:rPr>
              <a:t>Wat zijn herstelprogramma’s?</a:t>
            </a:r>
          </a:p>
          <a:p>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Herstelprogramma’s zijn inhoudelijke documenten</a:t>
            </a:r>
            <a:r>
              <a:rPr lang="nl-NL" sz="1000" dirty="0">
                <a:latin typeface="Arial" panose="020B0604020202020204" pitchFamily="34" charset="0"/>
                <a:ea typeface="MS PGothic"/>
                <a:cs typeface="Arial" panose="020B0604020202020204" pitchFamily="34" charset="0"/>
              </a:rPr>
              <a:t>, gebaseerd op uitgebreide onderzoeken door externe deskundigen – waarover later nog meer.</a:t>
            </a:r>
            <a:endParaRPr lang="nl-NL" sz="1000" b="0" i="0" u="none" strike="noStrike" kern="1200" dirty="0">
              <a:solidFill>
                <a:schemeClr val="tx1"/>
              </a:solidFill>
              <a:effectLst/>
              <a:latin typeface="Arial" panose="020B0604020202020204" pitchFamily="34" charset="0"/>
              <a:ea typeface="MS PGothic"/>
              <a:cs typeface="Arial" panose="020B0604020202020204" pitchFamily="34" charset="0"/>
            </a:endParaRPr>
          </a:p>
          <a:p>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Elk herstelprogramma’s bevat een </a:t>
            </a:r>
            <a:r>
              <a:rPr lang="nl-NL" sz="1000" dirty="0">
                <a:latin typeface="Arial" panose="020B0604020202020204" pitchFamily="34" charset="0"/>
                <a:ea typeface="MS PGothic"/>
                <a:cs typeface="Arial" panose="020B0604020202020204" pitchFamily="34" charset="0"/>
              </a:rPr>
              <a:t>aantal specifieke </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habitattypen en habitat- en vogelrichtlijnsoorten.</a:t>
            </a:r>
            <a:r>
              <a:rPr lang="nl-NL" sz="1000" dirty="0">
                <a:latin typeface="Arial" panose="020B0604020202020204" pitchFamily="34" charset="0"/>
                <a:ea typeface="MS PGothic"/>
                <a:cs typeface="Arial" panose="020B0604020202020204" pitchFamily="34" charset="0"/>
              </a:rPr>
              <a:t> </a:t>
            </a:r>
            <a:endParaRPr lang="nl-NL" sz="1000" dirty="0">
              <a:latin typeface="Arial" panose="020B0604020202020204" pitchFamily="34" charset="0"/>
              <a:cs typeface="Arial" panose="020B0604020202020204" pitchFamily="34" charset="0"/>
            </a:endParaRPr>
          </a:p>
          <a:p>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In de </a:t>
            </a:r>
            <a:r>
              <a:rPr lang="nl-NL" sz="1000" dirty="0">
                <a:latin typeface="Arial" panose="020B0604020202020204" pitchFamily="34" charset="0"/>
                <a:ea typeface="MS PGothic"/>
                <a:cs typeface="Arial" panose="020B0604020202020204" pitchFamily="34" charset="0"/>
              </a:rPr>
              <a:t>herstelprogramma's</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 worden de knelpunten beschreven met </a:t>
            </a:r>
            <a:r>
              <a:rPr lang="nl-NL" sz="1000" dirty="0">
                <a:latin typeface="Arial" panose="020B0604020202020204" pitchFamily="34" charset="0"/>
                <a:ea typeface="MS PGothic"/>
                <a:cs typeface="Arial" panose="020B0604020202020204" pitchFamily="34" charset="0"/>
              </a:rPr>
              <a:t>sleutelfactoren </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en maatregelen die genomen kunnen worden.</a:t>
            </a:r>
            <a:r>
              <a:rPr lang="nl-NL" sz="1000" dirty="0">
                <a:latin typeface="Arial" panose="020B0604020202020204" pitchFamily="34" charset="0"/>
                <a:ea typeface="MS PGothic"/>
                <a:cs typeface="Arial" panose="020B0604020202020204" pitchFamily="34" charset="0"/>
              </a:rPr>
              <a:t> </a:t>
            </a:r>
            <a:endParaRPr lang="nl-NL" sz="1000" b="0" i="0" u="none" strike="noStrike" kern="1200" dirty="0">
              <a:solidFill>
                <a:schemeClr val="tx1"/>
              </a:solidFill>
              <a:effectLst/>
              <a:latin typeface="Arial" panose="020B0604020202020204" pitchFamily="34" charset="0"/>
              <a:ea typeface="MS PGothic" pitchFamily="34" charset="-128"/>
              <a:cs typeface="Arial" panose="020B0604020202020204" pitchFamily="34" charset="0"/>
            </a:endParaRPr>
          </a:p>
          <a:p>
            <a:endParaRPr lang="nl-NL" sz="1000" b="0" i="0" u="none" strike="noStrike" kern="1200" dirty="0">
              <a:solidFill>
                <a:schemeClr val="tx1"/>
              </a:solidFill>
              <a:effectLst/>
              <a:latin typeface="Arial" panose="020B0604020202020204" pitchFamily="34" charset="0"/>
              <a:ea typeface="MS PGothic" pitchFamily="34" charset="-128"/>
              <a:cs typeface="Arial" panose="020B0604020202020204" pitchFamily="34" charset="0"/>
            </a:endParaRPr>
          </a:p>
          <a:p>
            <a:r>
              <a:rPr lang="nl-NL" sz="1000" dirty="0">
                <a:latin typeface="Arial" panose="020B0604020202020204" pitchFamily="34" charset="0"/>
                <a:ea typeface="MS PGothic"/>
                <a:cs typeface="Arial" panose="020B0604020202020204" pitchFamily="34" charset="0"/>
              </a:rPr>
              <a:t>M15</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 </a:t>
            </a:r>
            <a:r>
              <a:rPr lang="nl-NL" sz="1000" dirty="0">
                <a:latin typeface="Arial" panose="020B0604020202020204" pitchFamily="34" charset="0"/>
                <a:ea typeface="MS PGothic"/>
                <a:cs typeface="Arial" panose="020B0604020202020204" pitchFamily="34" charset="0"/>
              </a:rPr>
              <a:t>betreft het</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 </a:t>
            </a:r>
            <a:r>
              <a:rPr lang="nl-NL" sz="1000" dirty="0">
                <a:latin typeface="Arial" panose="020B0604020202020204" pitchFamily="34" charset="0"/>
                <a:ea typeface="MS PGothic"/>
                <a:cs typeface="Arial" panose="020B0604020202020204" pitchFamily="34" charset="0"/>
              </a:rPr>
              <a:t>opstellen (en uitvoeren) van het herstelprogramma</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 beken en aan beken gebonden habitatsoorten (wij noemen deze ‘beken’)</a:t>
            </a:r>
            <a:endParaRPr lang="nl-NL" sz="1000" dirty="0">
              <a:latin typeface="Arial" panose="020B0604020202020204" pitchFamily="34" charset="0"/>
              <a:cs typeface="Arial" panose="020B0604020202020204" pitchFamily="34" charset="0"/>
            </a:endParaRPr>
          </a:p>
          <a:p>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M17 gaat over het opstellen </a:t>
            </a:r>
            <a:r>
              <a:rPr lang="nl-NL" sz="1000" dirty="0">
                <a:latin typeface="Arial" panose="020B0604020202020204" pitchFamily="34" charset="0"/>
                <a:ea typeface="MS PGothic"/>
                <a:cs typeface="Arial" panose="020B0604020202020204" pitchFamily="34" charset="0"/>
              </a:rPr>
              <a:t>(</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en uitvoeren</a:t>
            </a:r>
            <a:r>
              <a:rPr lang="nl-NL" sz="1000" dirty="0">
                <a:latin typeface="Arial" panose="020B0604020202020204" pitchFamily="34" charset="0"/>
                <a:ea typeface="MS PGothic"/>
                <a:cs typeface="Arial" panose="020B0604020202020204" pitchFamily="34" charset="0"/>
              </a:rPr>
              <a:t>)</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 van </a:t>
            </a:r>
            <a:r>
              <a:rPr lang="nl-NL" sz="1000" dirty="0">
                <a:latin typeface="Arial" panose="020B0604020202020204" pitchFamily="34" charset="0"/>
                <a:ea typeface="MS PGothic"/>
                <a:cs typeface="Arial" panose="020B0604020202020204" pitchFamily="34" charset="0"/>
              </a:rPr>
              <a:t>het herstelprogramma </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voor </a:t>
            </a:r>
            <a:r>
              <a:rPr lang="nl-NL" sz="1000" b="0" i="0" u="none" strike="noStrike" kern="1200" dirty="0" err="1">
                <a:solidFill>
                  <a:schemeClr val="tx1"/>
                </a:solidFill>
                <a:effectLst/>
                <a:latin typeface="Arial" panose="020B0604020202020204" pitchFamily="34" charset="0"/>
                <a:ea typeface="MS PGothic"/>
                <a:cs typeface="Arial" panose="020B0604020202020204" pitchFamily="34" charset="0"/>
              </a:rPr>
              <a:t>boshabitats</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 en boshabitatsoorten (wij noemen deze bossen’). Hieronder vallen ook de bossen die zijn aangewezen als leefgebied voor soorten.</a:t>
            </a:r>
            <a:r>
              <a:rPr lang="nl-NL" sz="1000" dirty="0">
                <a:latin typeface="Arial" panose="020B0604020202020204" pitchFamily="34" charset="0"/>
                <a:ea typeface="MS PGothic"/>
                <a:cs typeface="Arial" panose="020B0604020202020204" pitchFamily="34" charset="0"/>
              </a:rPr>
              <a:t> </a:t>
            </a:r>
            <a:endParaRPr lang="nl-NL" sz="1000" b="0" i="0" u="none" strike="noStrike" kern="1200" dirty="0">
              <a:solidFill>
                <a:schemeClr val="tx1"/>
              </a:solidFill>
              <a:effectLst/>
              <a:latin typeface="Arial" panose="020B0604020202020204" pitchFamily="34" charset="0"/>
              <a:ea typeface="MS PGothic" pitchFamily="34" charset="-128"/>
              <a:cs typeface="Arial" panose="020B0604020202020204" pitchFamily="34" charset="0"/>
            </a:endParaRPr>
          </a:p>
          <a:p>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M18 gaat over het opstellen </a:t>
            </a:r>
            <a:r>
              <a:rPr lang="nl-NL" sz="1000" dirty="0">
                <a:latin typeface="Arial" panose="020B0604020202020204" pitchFamily="34" charset="0"/>
                <a:ea typeface="MS PGothic"/>
                <a:cs typeface="Arial" panose="020B0604020202020204" pitchFamily="34" charset="0"/>
              </a:rPr>
              <a:t>(</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en uitvoeren</a:t>
            </a:r>
            <a:r>
              <a:rPr lang="nl-NL" sz="1000" dirty="0">
                <a:latin typeface="Arial" panose="020B0604020202020204" pitchFamily="34" charset="0"/>
                <a:ea typeface="MS PGothic"/>
                <a:cs typeface="Arial" panose="020B0604020202020204" pitchFamily="34" charset="0"/>
              </a:rPr>
              <a:t>)</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 van</a:t>
            </a:r>
            <a:r>
              <a:rPr lang="nl-NL" sz="1000" dirty="0">
                <a:latin typeface="Arial" panose="020B0604020202020204" pitchFamily="34" charset="0"/>
                <a:ea typeface="MS PGothic"/>
                <a:cs typeface="Arial" panose="020B0604020202020204" pitchFamily="34" charset="0"/>
              </a:rPr>
              <a:t> het</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 </a:t>
            </a:r>
            <a:r>
              <a:rPr lang="nl-NL" sz="1000" dirty="0">
                <a:latin typeface="Arial" panose="020B0604020202020204" pitchFamily="34" charset="0"/>
                <a:ea typeface="MS PGothic"/>
                <a:cs typeface="Arial" panose="020B0604020202020204" pitchFamily="34" charset="0"/>
              </a:rPr>
              <a:t>herstelprogramma</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 voor soorten van open habitattypen (wij noemen deze heide en stuifzanden)</a:t>
            </a:r>
            <a:r>
              <a:rPr lang="nl-NL" sz="1000" dirty="0">
                <a:latin typeface="Arial" panose="020B0604020202020204" pitchFamily="34" charset="0"/>
                <a:ea typeface="MS PGothic"/>
                <a:cs typeface="Arial" panose="020B0604020202020204" pitchFamily="34" charset="0"/>
              </a:rPr>
              <a:t> </a:t>
            </a:r>
            <a:endParaRPr lang="nl-NL" sz="1000" b="0" i="0" u="none" strike="noStrike" kern="1200" dirty="0">
              <a:solidFill>
                <a:schemeClr val="tx1"/>
              </a:solidFill>
              <a:effectLst/>
              <a:latin typeface="Arial" panose="020B0604020202020204" pitchFamily="34" charset="0"/>
              <a:ea typeface="MS PGothic" pitchFamily="34" charset="-128"/>
              <a:cs typeface="Arial" panose="020B0604020202020204" pitchFamily="34" charset="0"/>
            </a:endParaRPr>
          </a:p>
          <a:p>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M20 gaat over het Vennenherstelprogramma. Hierin zitten naast </a:t>
            </a:r>
            <a:r>
              <a:rPr lang="nl-NL" sz="1000" b="0" i="0" u="none" strike="noStrike" kern="1200" dirty="0" err="1">
                <a:solidFill>
                  <a:schemeClr val="tx1"/>
                </a:solidFill>
                <a:effectLst/>
                <a:latin typeface="Arial" panose="020B0604020202020204" pitchFamily="34" charset="0"/>
                <a:ea typeface="MS PGothic"/>
                <a:cs typeface="Arial" panose="020B0604020202020204" pitchFamily="34" charset="0"/>
              </a:rPr>
              <a:t>zwakgebufferde</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 en zure vennen ook de kleine </a:t>
            </a:r>
            <a:r>
              <a:rPr lang="nl-NL" sz="1000" b="0" i="0" u="none" strike="noStrike" kern="1200" dirty="0" err="1">
                <a:solidFill>
                  <a:schemeClr val="tx1"/>
                </a:solidFill>
                <a:effectLst/>
                <a:latin typeface="Arial" panose="020B0604020202020204" pitchFamily="34" charset="0"/>
                <a:ea typeface="MS PGothic"/>
                <a:cs typeface="Arial" panose="020B0604020202020204" pitchFamily="34" charset="0"/>
              </a:rPr>
              <a:t>habitats</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 zoals hoogveenbossen, kalkmoeras.</a:t>
            </a:r>
          </a:p>
          <a:p>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M22 </a:t>
            </a:r>
            <a:r>
              <a:rPr lang="nl-NL" sz="1000" dirty="0">
                <a:latin typeface="Arial" panose="020B0604020202020204" pitchFamily="34" charset="0"/>
                <a:ea typeface="MS PGothic"/>
                <a:cs typeface="Arial" panose="020B0604020202020204" pitchFamily="34" charset="0"/>
              </a:rPr>
              <a:t>gaat over</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 het opstellen</a:t>
            </a:r>
            <a:r>
              <a:rPr lang="nl-NL" sz="1000" dirty="0">
                <a:latin typeface="Arial" panose="020B0604020202020204" pitchFamily="34" charset="0"/>
                <a:ea typeface="MS PGothic"/>
                <a:cs typeface="Arial" panose="020B0604020202020204" pitchFamily="34" charset="0"/>
              </a:rPr>
              <a:t> van het</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 recreatiezoneringsplan en M23 </a:t>
            </a:r>
            <a:r>
              <a:rPr lang="nl-NL" sz="1000" dirty="0">
                <a:latin typeface="Arial" panose="020B0604020202020204" pitchFamily="34" charset="0"/>
                <a:ea typeface="MS PGothic"/>
                <a:cs typeface="Arial" panose="020B0604020202020204" pitchFamily="34" charset="0"/>
              </a:rPr>
              <a:t>over het</a:t>
            </a:r>
            <a:r>
              <a:rPr lang="nl-NL" sz="1000" b="0" i="0" u="none" strike="noStrike" kern="1200" dirty="0">
                <a:solidFill>
                  <a:schemeClr val="tx1"/>
                </a:solidFill>
                <a:effectLst/>
                <a:latin typeface="Arial" panose="020B0604020202020204" pitchFamily="34" charset="0"/>
                <a:ea typeface="MS PGothic"/>
                <a:cs typeface="Arial" panose="020B0604020202020204" pitchFamily="34" charset="0"/>
              </a:rPr>
              <a:t> uitvoeren van het recreatiezoneringsplan.</a:t>
            </a:r>
            <a:r>
              <a:rPr lang="nl-NL" sz="1000" dirty="0">
                <a:latin typeface="Arial" panose="020B0604020202020204" pitchFamily="34" charset="0"/>
                <a:ea typeface="MS PGothic"/>
                <a:cs typeface="Arial" panose="020B0604020202020204" pitchFamily="34" charset="0"/>
              </a:rPr>
              <a:t> </a:t>
            </a:r>
          </a:p>
          <a:p>
            <a:endParaRPr lang="nl-NL" sz="1000" dirty="0">
              <a:latin typeface="Arial" panose="020B0604020202020204" pitchFamily="34" charset="0"/>
              <a:cs typeface="Arial" panose="020B0604020202020204" pitchFamily="34" charset="0"/>
            </a:endParaRPr>
          </a:p>
          <a:p>
            <a:endParaRPr lang="nl-NL" sz="1000" b="0" i="0" u="none" strike="noStrike" kern="1200" dirty="0">
              <a:solidFill>
                <a:schemeClr val="tx1"/>
              </a:solidFill>
              <a:effectLst/>
              <a:latin typeface="Arial" panose="020B0604020202020204" pitchFamily="34" charset="0"/>
              <a:ea typeface="MS PGothic" pitchFamily="34" charset="-128"/>
              <a:cs typeface="Arial" panose="020B0604020202020204" pitchFamily="34" charset="0"/>
            </a:endParaRPr>
          </a:p>
          <a:p>
            <a:endParaRPr lang="nl-NL" sz="1000" b="0" i="0" u="none" strike="noStrike" kern="1200" dirty="0">
              <a:solidFill>
                <a:schemeClr val="tx1"/>
              </a:solidFill>
              <a:effectLst/>
              <a:latin typeface="Arial" panose="020B0604020202020204" pitchFamily="34" charset="0"/>
              <a:cs typeface="Arial" panose="020B0604020202020204" pitchFamily="34" charset="0"/>
            </a:endParaRPr>
          </a:p>
          <a:p>
            <a:endParaRPr lang="nl-NL" sz="1000" b="0" i="0" u="none" strike="noStrike" kern="1200" dirty="0">
              <a:solidFill>
                <a:schemeClr val="tx1"/>
              </a:solidFill>
              <a:effectLst/>
              <a:latin typeface="Arial" panose="020B0604020202020204" pitchFamily="34" charset="0"/>
              <a:ea typeface="MS PGothic" pitchFamily="34" charset="-128"/>
              <a:cs typeface="Arial" panose="020B0604020202020204" pitchFamily="34" charset="0"/>
            </a:endParaRPr>
          </a:p>
          <a:p>
            <a:endParaRPr lang="nl-NL" b="0" i="0" u="none" strike="noStrike" kern="1200" dirty="0">
              <a:solidFill>
                <a:schemeClr val="tx1"/>
              </a:solidFill>
              <a:effectLst/>
              <a:cs typeface="Arial" panose="020B0604020202020204" pitchFamily="34" charset="0"/>
            </a:endParaRPr>
          </a:p>
        </p:txBody>
      </p:sp>
      <p:sp>
        <p:nvSpPr>
          <p:cNvPr id="4" name="Tijdelijke aanduiding voor voettekst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eorgia"/>
                <a:ea typeface="+mn-ea"/>
                <a:cs typeface="+mn-cs"/>
              </a:rPr>
              <a:t>VOETREGEL</a:t>
            </a:r>
          </a:p>
        </p:txBody>
      </p:sp>
      <p:sp>
        <p:nvSpPr>
          <p:cNvPr id="5" name="Tijdelijke aanduiding voor dianumm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6C90E17-C8BC-304D-B481-365F1DB42C12}" type="slidenum">
              <a:rPr kumimoji="0" lang="en-US" sz="1200" b="0" i="0" u="none" strike="noStrike" kern="1200" cap="none" spc="0" normalizeH="0" baseline="0" noProof="0" smtClean="0">
                <a:ln>
                  <a:noFill/>
                </a:ln>
                <a:solidFill>
                  <a:prstClr val="black"/>
                </a:solidFill>
                <a:effectLst/>
                <a:uLnTx/>
                <a:uFillTx/>
                <a:latin typeface="Georgia"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Georgia" charset="0"/>
              <a:ea typeface="MS PGothic" charset="0"/>
            </a:endParaRPr>
          </a:p>
        </p:txBody>
      </p:sp>
    </p:spTree>
    <p:extLst>
      <p:ext uri="{BB962C8B-B14F-4D97-AF65-F5344CB8AC3E}">
        <p14:creationId xmlns:p14="http://schemas.microsoft.com/office/powerpoint/2010/main" val="216008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nl-NL" sz="1000" dirty="0">
                <a:latin typeface="Arial"/>
                <a:ea typeface="MS PGothic"/>
                <a:cs typeface="Arial"/>
              </a:rPr>
              <a:t>Het herstelprogramma recreatiezonering is vastgesteld op 17 mei 2022. De andere 4 herstelprogramma's zijn vastgesteld op 9 mei 2023. </a:t>
            </a:r>
          </a:p>
          <a:p>
            <a:pPr marL="0" marR="0" lvl="0" indent="0" algn="l" defTabSz="457200" rtl="0" eaLnBrk="0" fontAlgn="base" latinLnBrk="0" hangingPunct="0">
              <a:lnSpc>
                <a:spcPct val="100000"/>
              </a:lnSpc>
              <a:spcBef>
                <a:spcPct val="30000"/>
              </a:spcBef>
              <a:spcAft>
                <a:spcPct val="0"/>
              </a:spcAft>
              <a:buClrTx/>
              <a:buSzTx/>
              <a:buFontTx/>
              <a:buNone/>
              <a:tabLst/>
              <a:defRPr/>
            </a:pPr>
            <a:r>
              <a:rPr lang="nl-NL" sz="1000" b="0" i="0" u="none" strike="noStrike" kern="1200" dirty="0">
                <a:solidFill>
                  <a:schemeClr val="tx1"/>
                </a:solidFill>
                <a:effectLst/>
                <a:latin typeface="Arial" panose="020B0604020202020204" pitchFamily="34" charset="0"/>
                <a:ea typeface="MS PGothic" pitchFamily="34" charset="-128"/>
                <a:cs typeface="Arial" panose="020B0604020202020204" pitchFamily="34" charset="0"/>
              </a:rPr>
              <a:t>Dit was het proces en de procedure, gaan we nu over naar de inhoud.</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l-NL" sz="1000" b="0" i="0" u="none" strike="noStrike" kern="1200" dirty="0">
              <a:solidFill>
                <a:schemeClr val="tx1"/>
              </a:solidFill>
              <a:effectLst/>
              <a:latin typeface="Arial" panose="020B0604020202020204" pitchFamily="34" charset="0"/>
              <a:ea typeface="MS PGothic" pitchFamily="34" charset="-128"/>
              <a:cs typeface="Arial" panose="020B0604020202020204" pitchFamily="34" charset="0"/>
            </a:endParaRPr>
          </a:p>
          <a:p>
            <a:endParaRPr lang="en-US" dirty="0">
              <a:latin typeface="Calibri"/>
              <a:cs typeface="Calibri"/>
            </a:endParaRPr>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a:pPr>
                <a:defRPr/>
              </a:pPr>
              <a:t>6</a:t>
            </a:fld>
            <a:endParaRPr lang="en-US"/>
          </a:p>
        </p:txBody>
      </p:sp>
    </p:spTree>
    <p:extLst>
      <p:ext uri="{BB962C8B-B14F-4D97-AF65-F5344CB8AC3E}">
        <p14:creationId xmlns:p14="http://schemas.microsoft.com/office/powerpoint/2010/main" val="847225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ea typeface="MS PGothic"/>
              </a:rPr>
              <a:t>Recreatiezonering gaat over de geleiding van diverse vormen van dagrecreatie in de Veluwse natuur. Gaat dus niet over verblijfsrecreatie in vakantieparken, (natuur)campings, hotels etc. </a:t>
            </a:r>
            <a:endParaRPr lang="nl-NL" sz="1000" dirty="0"/>
          </a:p>
          <a:p>
            <a:r>
              <a:rPr lang="nl-NL" sz="1000" dirty="0">
                <a:ea typeface="MS PGothic"/>
              </a:rPr>
              <a:t>Het recreatiezoneringsplan richt zich op de 7 vogelrichtlijnsoorten van de Veluwe waarvan in het Beheerplan is vermeld dat deze zich onder of rond het doel bevinden. Het gaat hierbij om: Tapuit, Nachtzwaluw, Draaihals, Zwarte specht, Wespendief, Boomleeuwerik en Duinpieper</a:t>
            </a:r>
            <a:endParaRPr lang="nl-NL" sz="1000" dirty="0"/>
          </a:p>
          <a:p>
            <a:endParaRPr lang="nl-NL" sz="1000" dirty="0">
              <a:ea typeface="MS PGothic"/>
            </a:endParaRPr>
          </a:p>
          <a:p>
            <a:r>
              <a:rPr lang="nl-NL" sz="1000" dirty="0">
                <a:ea typeface="MS PGothic"/>
              </a:rPr>
              <a:t>Ook andere verstoringsgevoelige soorten zoals reptielen koppelen hierin mee. Net als kwetsbare </a:t>
            </a:r>
            <a:r>
              <a:rPr lang="nl-NL" sz="1000" dirty="0" err="1">
                <a:ea typeface="MS PGothic"/>
              </a:rPr>
              <a:t>habitats</a:t>
            </a:r>
            <a:r>
              <a:rPr lang="nl-NL" sz="1000" dirty="0">
                <a:ea typeface="MS PGothic"/>
              </a:rPr>
              <a:t> zoals vennen.</a:t>
            </a:r>
          </a:p>
          <a:p>
            <a:endParaRPr lang="nl-NL" sz="1000" dirty="0"/>
          </a:p>
          <a:p>
            <a:r>
              <a:rPr lang="nl-NL" sz="1000" dirty="0">
                <a:ea typeface="MS PGothic"/>
              </a:rPr>
              <a:t>Als ecologische onderbouwing en input voor het recreatiezoneringsplan hebben we </a:t>
            </a:r>
            <a:r>
              <a:rPr lang="nl-NL" sz="1000" dirty="0" err="1">
                <a:ea typeface="MS PGothic"/>
              </a:rPr>
              <a:t>Sovon</a:t>
            </a:r>
            <a:r>
              <a:rPr lang="nl-NL" sz="1000" dirty="0">
                <a:ea typeface="MS PGothic"/>
              </a:rPr>
              <a:t> gevraagd een rapport op te stellen met natuurbeheer- en zoneringsmaatregelen voor zeven aangewezen vogelsoorten in Natura 2000-gebied Veluwe. Dit bestaat uit een hoofdrapport, een rapport met soortenprofielen en achtergrondinformatie. Met behulp van broedvogelkarteringen uit de periode 1988-2018 is voor elke soort in beeld gebracht wat de meest en minst belangrijke deelgebieden zijn. </a:t>
            </a:r>
            <a:endParaRPr lang="nl-NL" sz="1000" dirty="0"/>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7</a:t>
            </a:fld>
            <a:endParaRPr lang="en-US"/>
          </a:p>
        </p:txBody>
      </p:sp>
    </p:spTree>
    <p:extLst>
      <p:ext uri="{BB962C8B-B14F-4D97-AF65-F5344CB8AC3E}">
        <p14:creationId xmlns:p14="http://schemas.microsoft.com/office/powerpoint/2010/main" val="1725705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latin typeface="Arial" panose="020B0604020202020204" pitchFamily="34" charset="0"/>
                <a:ea typeface="MS PGothic"/>
                <a:cs typeface="Arial" panose="020B0604020202020204" pitchFamily="34" charset="0"/>
              </a:rPr>
              <a:t>Het Recreatiezoneringsplan bestaat uit een kaart en een set maatregelen (ca 400). Het is een beleidsdocument: hoe willen we omgaan met het gebruik van de Veluwe. Het plan is tot stand gekomen met inbreng van natuurterreineigenaren en -beheerders, bewoners, ondernemers en recreatieve gebruikers, en onderbouwd met ecologisch onderzoek. De Recreatiezoneringskaart bestaat uit 4 zones, die variëren van zones met medegebruik van recreatie en zones die gelden als rustgebied.   </a:t>
            </a:r>
            <a:endParaRPr lang="nl-NL" sz="1000" dirty="0">
              <a:latin typeface="Arial" panose="020B0604020202020204" pitchFamily="34" charset="0"/>
              <a:cs typeface="Arial" panose="020B0604020202020204" pitchFamily="34" charset="0"/>
            </a:endParaRPr>
          </a:p>
          <a:p>
            <a:pPr marL="0" indent="0">
              <a:buNone/>
            </a:pPr>
            <a:r>
              <a:rPr lang="nl-NL" sz="1000" dirty="0">
                <a:latin typeface="Arial" panose="020B0604020202020204" pitchFamily="34" charset="0"/>
                <a:ea typeface="MS PGothic"/>
                <a:cs typeface="Arial" panose="020B0604020202020204" pitchFamily="34" charset="0"/>
              </a:rPr>
              <a:t>1. Paden en toegankelijkheid: Vermindering van paden, vergroten van de maaswijdte van paden, omleiding tijdens broedseizoen, weghalen olifantenpaadjes, etc.</a:t>
            </a:r>
          </a:p>
          <a:p>
            <a:r>
              <a:rPr lang="nl-NL" sz="1000" dirty="0">
                <a:latin typeface="Arial" panose="020B0604020202020204" pitchFamily="34" charset="0"/>
                <a:ea typeface="MS PGothic"/>
                <a:cs typeface="Arial" panose="020B0604020202020204" pitchFamily="34" charset="0"/>
              </a:rPr>
              <a:t>2. Routes: wandelen, fietsen, MTB, ruiters: Nieuwe routes, verleggen bestaande routes, bundeling of scheiding typen routes etc.</a:t>
            </a:r>
          </a:p>
          <a:p>
            <a:r>
              <a:rPr lang="nl-NL" sz="1000" dirty="0">
                <a:latin typeface="Arial" panose="020B0604020202020204" pitchFamily="34" charset="0"/>
                <a:ea typeface="MS PGothic"/>
                <a:cs typeface="Arial" panose="020B0604020202020204" pitchFamily="34" charset="0"/>
              </a:rPr>
              <a:t>3. Aanpassen openbare wegen en parkeerplaatsen: Afwaarderen wegen, verplaatsen P-plaatsen, aanpassen verharding, etc. Bredere afweging dan recreatiezonering: veiligheid, bereikbaarheid, overlast. </a:t>
            </a:r>
          </a:p>
          <a:p>
            <a:r>
              <a:rPr lang="nl-NL" sz="1000" dirty="0">
                <a:latin typeface="Arial" panose="020B0604020202020204" pitchFamily="34" charset="0"/>
                <a:ea typeface="MS PGothic"/>
                <a:cs typeface="Arial" panose="020B0604020202020204" pitchFamily="34" charset="0"/>
              </a:rPr>
              <a:t>4. Verplaatsen en/of opwaarderen recreatieve voorzieningen: aanpassen of verplaatsen hondenlosloopterrein, verplaatsen van picknicktafels naar zone A, opwaarderen wildobservatieplaats. Voorzieningen op plekken waar de natuur het kan hebben én waar wat te beleven valt</a:t>
            </a:r>
          </a:p>
          <a:p>
            <a:r>
              <a:rPr lang="nl-NL" sz="1000" dirty="0">
                <a:latin typeface="Arial" panose="020B0604020202020204" pitchFamily="34" charset="0"/>
                <a:ea typeface="MS PGothic"/>
                <a:cs typeface="Arial" panose="020B0604020202020204" pitchFamily="34" charset="0"/>
              </a:rPr>
              <a:t>5. Realiseren nieuwe recreatieve voorzieningen: Op locaties waar dit kan. Beleefbare Veluwe is en blijft het uitgangspunt. </a:t>
            </a:r>
            <a:endParaRPr lang="nl-NL" sz="1000" dirty="0">
              <a:latin typeface="Arial" panose="020B0604020202020204" pitchFamily="34" charset="0"/>
              <a:cs typeface="Arial" panose="020B0604020202020204" pitchFamily="34" charset="0"/>
            </a:endParaRPr>
          </a:p>
          <a:p>
            <a:r>
              <a:rPr lang="nl-NL" sz="1000" dirty="0">
                <a:latin typeface="Arial" panose="020B0604020202020204" pitchFamily="34" charset="0"/>
                <a:ea typeface="MS PGothic"/>
                <a:cs typeface="Arial" panose="020B0604020202020204" pitchFamily="34" charset="0"/>
              </a:rPr>
              <a:t>6. Communicatie en bebording: Uitleggen en op weg helpen: infopanelen, borden met openstellingsbepalingen, campagnes, </a:t>
            </a:r>
            <a:endParaRPr lang="nl-NL" sz="1000" dirty="0">
              <a:latin typeface="Arial" panose="020B0604020202020204" pitchFamily="34" charset="0"/>
              <a:cs typeface="Arial" panose="020B0604020202020204" pitchFamily="34" charset="0"/>
            </a:endParaRPr>
          </a:p>
          <a:p>
            <a:r>
              <a:rPr lang="nl-NL" sz="1000" dirty="0">
                <a:latin typeface="Arial" panose="020B0604020202020204" pitchFamily="34" charset="0"/>
                <a:ea typeface="MS PGothic"/>
                <a:cs typeface="Arial" panose="020B0604020202020204" pitchFamily="34" charset="0"/>
              </a:rPr>
              <a:t>digitale apps, etc.</a:t>
            </a:r>
          </a:p>
          <a:p>
            <a:r>
              <a:rPr lang="nl-NL" sz="1000" dirty="0">
                <a:latin typeface="Arial" panose="020B0604020202020204" pitchFamily="34" charset="0"/>
                <a:ea typeface="MS PGothic"/>
                <a:cs typeface="Arial" panose="020B0604020202020204" pitchFamily="34" charset="0"/>
              </a:rPr>
              <a:t>7. Toezicht en </a:t>
            </a:r>
            <a:r>
              <a:rPr lang="nl-NL" sz="1000" dirty="0" err="1">
                <a:latin typeface="Arial" panose="020B0604020202020204" pitchFamily="34" charset="0"/>
                <a:ea typeface="MS PGothic"/>
                <a:cs typeface="Arial" panose="020B0604020202020204" pitchFamily="34" charset="0"/>
              </a:rPr>
              <a:t>handhaving:Stap</a:t>
            </a:r>
            <a:r>
              <a:rPr lang="nl-NL" sz="1000" dirty="0">
                <a:latin typeface="Arial" panose="020B0604020202020204" pitchFamily="34" charset="0"/>
                <a:ea typeface="MS PGothic"/>
                <a:cs typeface="Arial" panose="020B0604020202020204" pitchFamily="34" charset="0"/>
              </a:rPr>
              <a:t> 1: terrein goed inrichten en voorlichten Stap 2: toezicht houden en handhaven</a:t>
            </a:r>
          </a:p>
          <a:p>
            <a:endParaRPr lang="nl-NL" sz="1000" dirty="0"/>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8</a:t>
            </a:fld>
            <a:endParaRPr lang="en-US"/>
          </a:p>
        </p:txBody>
      </p:sp>
    </p:spTree>
    <p:extLst>
      <p:ext uri="{BB962C8B-B14F-4D97-AF65-F5344CB8AC3E}">
        <p14:creationId xmlns:p14="http://schemas.microsoft.com/office/powerpoint/2010/main" val="4110550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ea typeface="MS PGothic"/>
              </a:rPr>
              <a:t>Bij het opstellen van de andere 4 herstelprogramma’s was de constatering dat in het beheerplan de doelen zijn uitgewerkt voor de korte termijn en dat de maatregelen voor de langere termijn globaal beschreven zijn in het beheerplan. Het was daardoor niet inzichtelijk of en wanneer de doelen gehaald worden. Daarom hebben we een objectief protocol voor de beoordeling van de habitattypen op laten stellen. </a:t>
            </a:r>
            <a:r>
              <a:rPr lang="nl-NL" sz="1000" dirty="0" err="1">
                <a:ea typeface="MS PGothic"/>
              </a:rPr>
              <a:t>WenR</a:t>
            </a:r>
            <a:r>
              <a:rPr lang="nl-NL" sz="1000" dirty="0">
                <a:ea typeface="MS PGothic"/>
              </a:rPr>
              <a:t> heeft dit samen met de RU en SOVON voor ons uitgewerkt in het document ‘Ecologisch beoordelingskader doelbereik in N2000-gebieden’. In dit document staat de methodiek van de beoordelingskaders uitgelegd en zijn richtlijnen aangegeven voor het gebruik. </a:t>
            </a:r>
            <a:endParaRPr lang="nl-NL" sz="1000" dirty="0"/>
          </a:p>
          <a:p>
            <a:r>
              <a:rPr lang="nl-NL" sz="1000" dirty="0">
                <a:ea typeface="MS PGothic"/>
              </a:rPr>
              <a:t>Dit is als eerste opgepakt vanuit het herstelprogramma heide en stuifzanden en bossen. Samen met de provincie Limburg en Brabant hebben we dit ook uitgewerkt voor de andere Natura 2000 soorten en </a:t>
            </a:r>
            <a:r>
              <a:rPr lang="nl-NL" sz="1000" dirty="0" err="1">
                <a:ea typeface="MS PGothic"/>
              </a:rPr>
              <a:t>habitats</a:t>
            </a:r>
            <a:r>
              <a:rPr lang="nl-NL" sz="1000" dirty="0">
                <a:ea typeface="MS PGothic"/>
              </a:rPr>
              <a:t>. </a:t>
            </a:r>
          </a:p>
          <a:p>
            <a:r>
              <a:rPr lang="nl-NL" sz="1000" dirty="0">
                <a:ea typeface="MS PGothic"/>
              </a:rPr>
              <a:t>Het beoordelingskader is ook in de andere herstelprogramma’s gebruikt. Er is later ook een landelijke versie van gemaakt die te vinden is op de website van de WUR (</a:t>
            </a:r>
            <a:r>
              <a:rPr lang="nl-NL" sz="1000" dirty="0">
                <a:ea typeface="MS PGothic"/>
                <a:hlinkClick r:id="rId3"/>
              </a:rPr>
              <a:t>Ecologisch beoordelingskader voor doelbereik in Natura 2000-gebieden — </a:t>
            </a:r>
            <a:r>
              <a:rPr lang="nl-NL" sz="1000" dirty="0" err="1">
                <a:ea typeface="MS PGothic"/>
                <a:hlinkClick r:id="rId3"/>
              </a:rPr>
              <a:t>Research@WUR</a:t>
            </a:r>
            <a:r>
              <a:rPr lang="nl-NL" sz="1000" dirty="0">
                <a:ea typeface="MS PGothic"/>
              </a:rPr>
              <a:t>)</a:t>
            </a:r>
            <a:endParaRPr lang="nl-NL" sz="1000" dirty="0"/>
          </a:p>
          <a:p>
            <a:endParaRPr lang="nl-NL" dirty="0"/>
          </a:p>
        </p:txBody>
      </p:sp>
      <p:sp>
        <p:nvSpPr>
          <p:cNvPr id="4" name="Tijdelijke aanduiding voor voettekst 3"/>
          <p:cNvSpPr>
            <a:spLocks noGrp="1"/>
          </p:cNvSpPr>
          <p:nvPr>
            <p:ph type="ftr" sz="quarter" idx="4"/>
          </p:nvPr>
        </p:nvSpPr>
        <p:spPr/>
        <p:txBody>
          <a:bodyPr/>
          <a:lstStyle/>
          <a:p>
            <a:pPr>
              <a:defRPr/>
            </a:pPr>
            <a:r>
              <a:rPr lang="en-US"/>
              <a:t>VOETREGEL</a:t>
            </a:r>
          </a:p>
        </p:txBody>
      </p:sp>
      <p:sp>
        <p:nvSpPr>
          <p:cNvPr id="5" name="Tijdelijke aanduiding voor dianummer 4"/>
          <p:cNvSpPr>
            <a:spLocks noGrp="1"/>
          </p:cNvSpPr>
          <p:nvPr>
            <p:ph type="sldNum" sz="quarter" idx="5"/>
          </p:nvPr>
        </p:nvSpPr>
        <p:spPr/>
        <p:txBody>
          <a:bodyPr/>
          <a:lstStyle/>
          <a:p>
            <a:pPr>
              <a:defRPr/>
            </a:pPr>
            <a:fld id="{96C90E17-C8BC-304D-B481-365F1DB42C12}" type="slidenum">
              <a:rPr lang="en-US" smtClean="0"/>
              <a:pPr>
                <a:defRPr/>
              </a:pPr>
              <a:t>9</a:t>
            </a:fld>
            <a:endParaRPr lang="en-US"/>
          </a:p>
        </p:txBody>
      </p:sp>
    </p:spTree>
    <p:extLst>
      <p:ext uri="{BB962C8B-B14F-4D97-AF65-F5344CB8AC3E}">
        <p14:creationId xmlns:p14="http://schemas.microsoft.com/office/powerpoint/2010/main" val="1342457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pagina_met foto logo zwar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9"/>
          <p:cNvSpPr/>
          <p:nvPr/>
        </p:nvSpPr>
        <p:spPr>
          <a:xfrm rot="5400000" flipH="1">
            <a:off x="832645" y="313531"/>
            <a:ext cx="55562" cy="5746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11"/>
          <p:cNvSpPr/>
          <p:nvPr/>
        </p:nvSpPr>
        <p:spPr>
          <a:xfrm rot="5400000" flipH="1">
            <a:off x="832644" y="480219"/>
            <a:ext cx="55563" cy="5746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11"/>
          <p:cNvSpPr/>
          <p:nvPr/>
        </p:nvSpPr>
        <p:spPr>
          <a:xfrm rot="5400000" flipH="1">
            <a:off x="832645" y="646906"/>
            <a:ext cx="55562" cy="5746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9" name="Tijdelijke aanduiding voor tekst 14"/>
          <p:cNvSpPr>
            <a:spLocks noGrp="1"/>
          </p:cNvSpPr>
          <p:nvPr>
            <p:ph type="body" sz="quarter" idx="14"/>
          </p:nvPr>
        </p:nvSpPr>
        <p:spPr>
          <a:xfrm>
            <a:off x="573088" y="2753247"/>
            <a:ext cx="8008937" cy="618067"/>
          </a:xfrm>
          <a:prstGeom prst="rect">
            <a:avLst/>
          </a:prstGeom>
          <a:effectLst/>
        </p:spPr>
        <p:txBody>
          <a:bodyPr vert="horz"/>
          <a:lstStyle>
            <a:lvl1pPr marL="0" indent="0">
              <a:buFontTx/>
              <a:buNone/>
              <a:defRPr sz="3000">
                <a:solidFill>
                  <a:schemeClr val="tx1"/>
                </a:solidFill>
              </a:defRPr>
            </a:lvl1pPr>
          </a:lstStyle>
          <a:p>
            <a:pPr lvl="0"/>
            <a:r>
              <a:rPr lang="nl-NL"/>
              <a:t>Klikken om de tekststijl van het model te bewerken</a:t>
            </a:r>
          </a:p>
        </p:txBody>
      </p:sp>
      <p:pic>
        <p:nvPicPr>
          <p:cNvPr id="9" name="Picture 19"/>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442200" y="5645150"/>
            <a:ext cx="169227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27"/>
          <p:cNvSpPr>
            <a:spLocks noGrp="1"/>
          </p:cNvSpPr>
          <p:nvPr>
            <p:ph type="ctrTitle"/>
          </p:nvPr>
        </p:nvSpPr>
        <p:spPr>
          <a:xfrm>
            <a:off x="582613" y="1062541"/>
            <a:ext cx="8010525" cy="1464283"/>
          </a:xfrm>
          <a:prstGeom prst="rect">
            <a:avLst/>
          </a:prstGeom>
        </p:spPr>
        <p:txBody>
          <a:bodyPr lIns="0" tIns="0" rIns="0" bIns="0" anchor="t" anchorCtr="0"/>
          <a:lstStyle>
            <a:lvl1pPr algn="l">
              <a:lnSpc>
                <a:spcPts val="6000"/>
              </a:lnSpc>
              <a:defRPr sz="6000" b="0" i="0" baseline="0"/>
            </a:lvl1pPr>
          </a:lstStyle>
          <a:p>
            <a:r>
              <a:rPr lang="nl-NL"/>
              <a:t>Klik om stijl te bewerken</a:t>
            </a:r>
            <a:endParaRPr lang="en-US"/>
          </a:p>
        </p:txBody>
      </p:sp>
    </p:spTree>
    <p:extLst>
      <p:ext uri="{BB962C8B-B14F-4D97-AF65-F5344CB8AC3E}">
        <p14:creationId xmlns:p14="http://schemas.microsoft.com/office/powerpoint/2010/main" val="3602102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pagina_met foto logo wit">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9"/>
          <p:cNvSpPr/>
          <p:nvPr/>
        </p:nvSpPr>
        <p:spPr>
          <a:xfrm rot="5400000" flipH="1">
            <a:off x="832645" y="313531"/>
            <a:ext cx="55562" cy="5746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11"/>
          <p:cNvSpPr/>
          <p:nvPr/>
        </p:nvSpPr>
        <p:spPr>
          <a:xfrm rot="5400000" flipH="1">
            <a:off x="832644" y="480219"/>
            <a:ext cx="55563" cy="5746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 name="Picture 19"/>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7454215" y="5649913"/>
            <a:ext cx="1668244"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p:nvPr/>
        </p:nvSpPr>
        <p:spPr>
          <a:xfrm rot="5400000" flipH="1">
            <a:off x="832645" y="646906"/>
            <a:ext cx="55562" cy="5746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9" name="Tijdelijke aanduiding voor tekst 14"/>
          <p:cNvSpPr>
            <a:spLocks noGrp="1"/>
          </p:cNvSpPr>
          <p:nvPr>
            <p:ph type="body" sz="quarter" idx="14"/>
          </p:nvPr>
        </p:nvSpPr>
        <p:spPr>
          <a:xfrm>
            <a:off x="573088" y="2753247"/>
            <a:ext cx="8008937" cy="618067"/>
          </a:xfrm>
          <a:prstGeom prst="rect">
            <a:avLst/>
          </a:prstGeom>
          <a:effectLst/>
        </p:spPr>
        <p:txBody>
          <a:bodyPr vert="horz"/>
          <a:lstStyle>
            <a:lvl1pPr marL="0" indent="0">
              <a:buFontTx/>
              <a:buNone/>
              <a:defRPr sz="3000">
                <a:solidFill>
                  <a:schemeClr val="tx1"/>
                </a:solidFill>
              </a:defRPr>
            </a:lvl1pPr>
          </a:lstStyle>
          <a:p>
            <a:pPr lvl="0"/>
            <a:r>
              <a:rPr lang="nl-NL"/>
              <a:t>Klikken om de tekststijl van het model te bewerken</a:t>
            </a:r>
          </a:p>
        </p:txBody>
      </p:sp>
      <p:sp>
        <p:nvSpPr>
          <p:cNvPr id="9" name="Title 27"/>
          <p:cNvSpPr>
            <a:spLocks noGrp="1"/>
          </p:cNvSpPr>
          <p:nvPr>
            <p:ph type="ctrTitle"/>
          </p:nvPr>
        </p:nvSpPr>
        <p:spPr>
          <a:xfrm>
            <a:off x="582613" y="1062541"/>
            <a:ext cx="8010525" cy="1464283"/>
          </a:xfrm>
          <a:prstGeom prst="rect">
            <a:avLst/>
          </a:prstGeom>
        </p:spPr>
        <p:txBody>
          <a:bodyPr lIns="0" tIns="0" rIns="0" bIns="0" anchor="t" anchorCtr="0"/>
          <a:lstStyle>
            <a:lvl1pPr algn="l">
              <a:lnSpc>
                <a:spcPts val="6000"/>
              </a:lnSpc>
              <a:defRPr sz="6000" b="0" i="0" baseline="0"/>
            </a:lvl1pPr>
          </a:lstStyle>
          <a:p>
            <a:r>
              <a:rPr lang="nl-NL"/>
              <a:t>Klik om stijl te bewerken</a:t>
            </a:r>
            <a:endParaRPr lang="en-US"/>
          </a:p>
        </p:txBody>
      </p:sp>
    </p:spTree>
    <p:extLst>
      <p:ext uri="{BB962C8B-B14F-4D97-AF65-F5344CB8AC3E}">
        <p14:creationId xmlns:p14="http://schemas.microsoft.com/office/powerpoint/2010/main" val="403454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pagina blanco">
    <p:spTree>
      <p:nvGrpSpPr>
        <p:cNvPr id="1" name=""/>
        <p:cNvGrpSpPr/>
        <p:nvPr/>
      </p:nvGrpSpPr>
      <p:grpSpPr>
        <a:xfrm>
          <a:off x="0" y="0"/>
          <a:ext cx="0" cy="0"/>
          <a:chOff x="0" y="0"/>
          <a:chExt cx="0" cy="0"/>
        </a:xfrm>
      </p:grpSpPr>
      <p:sp>
        <p:nvSpPr>
          <p:cNvPr id="4" name="Rectangle 9"/>
          <p:cNvSpPr/>
          <p:nvPr/>
        </p:nvSpPr>
        <p:spPr>
          <a:xfrm rot="5400000" flipH="1">
            <a:off x="832645" y="313531"/>
            <a:ext cx="55562" cy="5746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11"/>
          <p:cNvSpPr/>
          <p:nvPr/>
        </p:nvSpPr>
        <p:spPr>
          <a:xfrm rot="5400000" flipH="1">
            <a:off x="832644" y="480219"/>
            <a:ext cx="55563" cy="5746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 name="Picture 1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442200" y="5645150"/>
            <a:ext cx="169227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p:nvPr/>
        </p:nvSpPr>
        <p:spPr>
          <a:xfrm rot="5400000" flipH="1">
            <a:off x="832645" y="646906"/>
            <a:ext cx="55562" cy="5746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Title 27"/>
          <p:cNvSpPr>
            <a:spLocks noGrp="1"/>
          </p:cNvSpPr>
          <p:nvPr>
            <p:ph type="ctrTitle"/>
          </p:nvPr>
        </p:nvSpPr>
        <p:spPr>
          <a:xfrm>
            <a:off x="582613" y="1062541"/>
            <a:ext cx="8010525" cy="1464283"/>
          </a:xfrm>
          <a:prstGeom prst="rect">
            <a:avLst/>
          </a:prstGeom>
        </p:spPr>
        <p:txBody>
          <a:bodyPr lIns="0" tIns="0" rIns="0" bIns="0" anchor="t" anchorCtr="0"/>
          <a:lstStyle>
            <a:lvl1pPr algn="l">
              <a:lnSpc>
                <a:spcPts val="6000"/>
              </a:lnSpc>
              <a:defRPr sz="6000" b="0" i="0" baseline="0"/>
            </a:lvl1pPr>
          </a:lstStyle>
          <a:p>
            <a:r>
              <a:rPr lang="nl-NL"/>
              <a:t>Klik om stijl te bewerken</a:t>
            </a:r>
            <a:endParaRPr lang="en-US"/>
          </a:p>
        </p:txBody>
      </p:sp>
      <p:sp>
        <p:nvSpPr>
          <p:cNvPr id="19" name="Tijdelijke aanduiding voor tekst 14"/>
          <p:cNvSpPr>
            <a:spLocks noGrp="1"/>
          </p:cNvSpPr>
          <p:nvPr>
            <p:ph type="body" sz="quarter" idx="14"/>
          </p:nvPr>
        </p:nvSpPr>
        <p:spPr>
          <a:xfrm>
            <a:off x="573088" y="2753247"/>
            <a:ext cx="8008937" cy="618067"/>
          </a:xfrm>
          <a:prstGeom prst="rect">
            <a:avLst/>
          </a:prstGeom>
        </p:spPr>
        <p:txBody>
          <a:bodyPr vert="horz"/>
          <a:lstStyle>
            <a:lvl1pPr marL="0" indent="0">
              <a:buFontTx/>
              <a:buNone/>
              <a:defRPr sz="3000"/>
            </a:lvl1pPr>
          </a:lstStyle>
          <a:p>
            <a:pPr lvl="0"/>
            <a:r>
              <a:rPr lang="nl-NL"/>
              <a:t>Klikken om de tekststijl van het model te bewerken</a:t>
            </a:r>
          </a:p>
        </p:txBody>
      </p:sp>
    </p:spTree>
    <p:extLst>
      <p:ext uri="{BB962C8B-B14F-4D97-AF65-F5344CB8AC3E}">
        <p14:creationId xmlns:p14="http://schemas.microsoft.com/office/powerpoint/2010/main" val="101120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volgpagina tekst">
    <p:spTree>
      <p:nvGrpSpPr>
        <p:cNvPr id="1" name=""/>
        <p:cNvGrpSpPr/>
        <p:nvPr/>
      </p:nvGrpSpPr>
      <p:grpSpPr>
        <a:xfrm>
          <a:off x="0" y="0"/>
          <a:ext cx="0" cy="0"/>
          <a:chOff x="0" y="0"/>
          <a:chExt cx="0" cy="0"/>
        </a:xfrm>
      </p:grpSpPr>
      <p:sp>
        <p:nvSpPr>
          <p:cNvPr id="12" name="Tijdelijke aanduiding voor inhoud 11"/>
          <p:cNvSpPr>
            <a:spLocks noGrp="1"/>
          </p:cNvSpPr>
          <p:nvPr>
            <p:ph sz="quarter" idx="13"/>
          </p:nvPr>
        </p:nvSpPr>
        <p:spPr>
          <a:xfrm>
            <a:off x="573089" y="2412992"/>
            <a:ext cx="8008937" cy="3713171"/>
          </a:xfrm>
          <a:prstGeom prst="rect">
            <a:avLst/>
          </a:prstGeom>
        </p:spPr>
        <p:txBody>
          <a:bodyPr vert="horz" lIns="0" rIns="0"/>
          <a:lstStyle>
            <a:lvl1pPr marL="252000" indent="-252000">
              <a:lnSpc>
                <a:spcPts val="2400"/>
              </a:lnSpc>
              <a:buClrTx/>
              <a:buFont typeface="Arial"/>
              <a:buChar char="•"/>
              <a:defRPr sz="2400"/>
            </a:lvl1pPr>
            <a:lvl2pPr marL="504000" indent="-252000">
              <a:lnSpc>
                <a:spcPts val="2400"/>
              </a:lnSpc>
              <a:buClrTx/>
              <a:buFont typeface="Lucida Grande"/>
              <a:buChar char="–"/>
              <a:defRPr sz="2400"/>
            </a:lvl2pPr>
            <a:lvl3pPr marL="756000" indent="-252000">
              <a:lnSpc>
                <a:spcPts val="2400"/>
              </a:lnSpc>
              <a:buClrTx/>
              <a:buFont typeface="Wingdings" charset="2"/>
              <a:buChar char="§"/>
              <a:defRPr sz="2400"/>
            </a:lvl3pPr>
            <a:lvl4pPr marL="1008000" indent="-252000">
              <a:lnSpc>
                <a:spcPts val="2400"/>
              </a:lnSpc>
              <a:buClrTx/>
              <a:buFont typeface="Arial"/>
              <a:buChar char="•"/>
              <a:defRPr sz="2400"/>
            </a:lvl4pPr>
            <a:lvl5pPr marL="1260000" indent="-252000">
              <a:lnSpc>
                <a:spcPts val="2400"/>
              </a:lnSpc>
              <a:buClrTx/>
              <a:buFont typeface="Lucida Grande"/>
              <a:buChar char="–"/>
              <a:defRPr sz="2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tle 1"/>
          <p:cNvSpPr>
            <a:spLocks noGrp="1"/>
          </p:cNvSpPr>
          <p:nvPr>
            <p:ph type="title"/>
          </p:nvPr>
        </p:nvSpPr>
        <p:spPr>
          <a:xfrm>
            <a:off x="573088" y="493180"/>
            <a:ext cx="8008937" cy="1143000"/>
          </a:xfrm>
          <a:prstGeom prst="rect">
            <a:avLst/>
          </a:prstGeom>
        </p:spPr>
        <p:txBody>
          <a:bodyPr lIns="0" tIns="0" rIns="0" bIns="0"/>
          <a:lstStyle>
            <a:lvl1pPr algn="l" eaLnBrk="1" hangingPunct="1">
              <a:lnSpc>
                <a:spcPts val="4200"/>
              </a:lnSpc>
              <a:defRPr sz="4000" baseline="0"/>
            </a:lvl1pPr>
          </a:lstStyle>
          <a:p>
            <a:r>
              <a:rPr lang="nl-NL"/>
              <a:t>Klik om stijl te bewerken</a:t>
            </a:r>
            <a:endParaRPr lang="en-US"/>
          </a:p>
        </p:txBody>
      </p:sp>
      <p:sp>
        <p:nvSpPr>
          <p:cNvPr id="10" name="Tijdelijke aanduiding voor tekst 14"/>
          <p:cNvSpPr>
            <a:spLocks noGrp="1"/>
          </p:cNvSpPr>
          <p:nvPr>
            <p:ph type="body" sz="quarter" idx="14"/>
          </p:nvPr>
        </p:nvSpPr>
        <p:spPr>
          <a:xfrm>
            <a:off x="573088" y="1718714"/>
            <a:ext cx="8008937" cy="524933"/>
          </a:xfrm>
          <a:prstGeom prst="rect">
            <a:avLst/>
          </a:prstGeom>
        </p:spPr>
        <p:txBody>
          <a:bodyPr vert="horz" lIns="0" rIns="0"/>
          <a:lstStyle>
            <a:lvl1pPr marL="0" marR="0" indent="0" algn="l" defTabSz="457200" rtl="0" eaLnBrk="1" fontAlgn="base" latinLnBrk="0" hangingPunct="1">
              <a:lnSpc>
                <a:spcPct val="100000"/>
              </a:lnSpc>
              <a:spcBef>
                <a:spcPts val="0"/>
              </a:spcBef>
              <a:spcAft>
                <a:spcPct val="0"/>
              </a:spcAft>
              <a:buClrTx/>
              <a:buSzTx/>
              <a:buFontTx/>
              <a:buNone/>
              <a:tabLst/>
              <a:defRPr sz="3000"/>
            </a:lvl1pPr>
          </a:lstStyle>
          <a:p>
            <a:pPr lvl="0"/>
            <a:r>
              <a:rPr lang="nl-NL"/>
              <a:t>Klikken om de tekststijl van het model te bewerken</a:t>
            </a:r>
          </a:p>
        </p:txBody>
      </p:sp>
      <p:sp>
        <p:nvSpPr>
          <p:cNvPr id="5" name="Date Placeholder 3"/>
          <p:cNvSpPr>
            <a:spLocks noGrp="1"/>
          </p:cNvSpPr>
          <p:nvPr>
            <p:ph type="dt" sz="half" idx="15"/>
          </p:nvPr>
        </p:nvSpPr>
        <p:spPr>
          <a:xfrm>
            <a:off x="573088" y="6356350"/>
            <a:ext cx="3541712" cy="365125"/>
          </a:xfrm>
        </p:spPr>
        <p:txBody>
          <a:bodyPr lIns="0" rIns="0"/>
          <a:lstStyle>
            <a:lvl1pPr>
              <a:defRPr>
                <a:solidFill>
                  <a:srgbClr val="1B143C"/>
                </a:solidFill>
              </a:defRPr>
            </a:lvl1pPr>
          </a:lstStyle>
          <a:p>
            <a:pPr>
              <a:defRPr/>
            </a:pPr>
            <a:r>
              <a:rPr lang="nl-NL"/>
              <a:t>Provincie Gelderland | </a:t>
            </a:r>
            <a:fld id="{2BE5F5D7-35F2-8045-9A03-8A17244D71DA}" type="datetime3">
              <a:rPr lang="nl-NL"/>
              <a:pPr>
                <a:defRPr/>
              </a:pPr>
              <a:t>5/2/24</a:t>
            </a:fld>
            <a:endParaRPr lang="en-US"/>
          </a:p>
        </p:txBody>
      </p:sp>
      <p:sp>
        <p:nvSpPr>
          <p:cNvPr id="6" name="Slide Number Placeholder 5"/>
          <p:cNvSpPr>
            <a:spLocks noGrp="1"/>
          </p:cNvSpPr>
          <p:nvPr>
            <p:ph type="sldNum" sz="quarter" idx="16"/>
          </p:nvPr>
        </p:nvSpPr>
        <p:spPr/>
        <p:txBody>
          <a:bodyPr/>
          <a:lstStyle>
            <a:lvl1pPr>
              <a:defRPr>
                <a:solidFill>
                  <a:srgbClr val="1B143C"/>
                </a:solidFill>
              </a:defRPr>
            </a:lvl1pPr>
          </a:lstStyle>
          <a:p>
            <a:pPr>
              <a:defRPr/>
            </a:pPr>
            <a:fld id="{C15E2364-82A4-DE48-9B47-8D308C858E7C}" type="slidenum">
              <a:rPr lang="en-US"/>
              <a:pPr>
                <a:defRPr/>
              </a:pPr>
              <a:t>‹nr.›</a:t>
            </a:fld>
            <a:endParaRPr lang="en-US"/>
          </a:p>
        </p:txBody>
      </p:sp>
    </p:spTree>
    <p:extLst>
      <p:ext uri="{BB962C8B-B14F-4D97-AF65-F5344CB8AC3E}">
        <p14:creationId xmlns:p14="http://schemas.microsoft.com/office/powerpoint/2010/main" val="276266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volgpagina met bullets">
    <p:spTree>
      <p:nvGrpSpPr>
        <p:cNvPr id="1" name=""/>
        <p:cNvGrpSpPr/>
        <p:nvPr/>
      </p:nvGrpSpPr>
      <p:grpSpPr>
        <a:xfrm>
          <a:off x="0" y="0"/>
          <a:ext cx="0" cy="0"/>
          <a:chOff x="0" y="0"/>
          <a:chExt cx="0" cy="0"/>
        </a:xfrm>
      </p:grpSpPr>
      <p:sp>
        <p:nvSpPr>
          <p:cNvPr id="8" name="Tijdelijke aanduiding voor inhoud 11"/>
          <p:cNvSpPr>
            <a:spLocks noGrp="1"/>
          </p:cNvSpPr>
          <p:nvPr>
            <p:ph sz="quarter" idx="14"/>
          </p:nvPr>
        </p:nvSpPr>
        <p:spPr>
          <a:xfrm>
            <a:off x="573088" y="1930400"/>
            <a:ext cx="8008937" cy="4195763"/>
          </a:xfrm>
          <a:prstGeom prst="rect">
            <a:avLst/>
          </a:prstGeom>
        </p:spPr>
        <p:txBody>
          <a:bodyPr vert="horz" lIns="0" rIns="0"/>
          <a:lstStyle>
            <a:lvl1pPr marL="252000" indent="-252000">
              <a:lnSpc>
                <a:spcPts val="2400"/>
              </a:lnSpc>
              <a:buClrTx/>
              <a:buFont typeface="Arial"/>
              <a:buChar char="•"/>
              <a:defRPr sz="2400"/>
            </a:lvl1pPr>
            <a:lvl2pPr marL="504000" indent="-252000">
              <a:lnSpc>
                <a:spcPts val="2400"/>
              </a:lnSpc>
              <a:buClrTx/>
              <a:buFont typeface="Lucida Grande"/>
              <a:buChar char="–"/>
              <a:defRPr sz="2400"/>
            </a:lvl2pPr>
            <a:lvl3pPr marL="756000" indent="-252000">
              <a:lnSpc>
                <a:spcPts val="2400"/>
              </a:lnSpc>
              <a:buClrTx/>
              <a:buFont typeface="Wingdings" charset="2"/>
              <a:buChar char="§"/>
              <a:defRPr sz="2400"/>
            </a:lvl3pPr>
            <a:lvl4pPr marL="1008000" indent="-252000">
              <a:lnSpc>
                <a:spcPts val="2400"/>
              </a:lnSpc>
              <a:buClrTx/>
              <a:buFont typeface="Arial"/>
              <a:buChar char="•"/>
              <a:defRPr sz="2400"/>
            </a:lvl4pPr>
            <a:lvl5pPr marL="1260000" indent="-252000">
              <a:lnSpc>
                <a:spcPts val="2400"/>
              </a:lnSpc>
              <a:buClrTx/>
              <a:buFont typeface="Lucida Grande"/>
              <a:buChar char="–"/>
              <a:defRPr sz="2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tle 1"/>
          <p:cNvSpPr>
            <a:spLocks noGrp="1"/>
          </p:cNvSpPr>
          <p:nvPr>
            <p:ph type="title"/>
          </p:nvPr>
        </p:nvSpPr>
        <p:spPr>
          <a:xfrm>
            <a:off x="573088" y="493180"/>
            <a:ext cx="8008937" cy="1143000"/>
          </a:xfrm>
          <a:prstGeom prst="rect">
            <a:avLst/>
          </a:prstGeom>
        </p:spPr>
        <p:txBody>
          <a:bodyPr lIns="0" tIns="0" rIns="0" bIns="0"/>
          <a:lstStyle>
            <a:lvl1pPr algn="l" eaLnBrk="1" hangingPunct="1">
              <a:lnSpc>
                <a:spcPts val="4200"/>
              </a:lnSpc>
              <a:defRPr sz="4000" baseline="0"/>
            </a:lvl1pPr>
          </a:lstStyle>
          <a:p>
            <a:r>
              <a:rPr lang="nl-NL"/>
              <a:t>Klik om stijl te bewerken</a:t>
            </a:r>
            <a:endParaRPr lang="en-US"/>
          </a:p>
        </p:txBody>
      </p:sp>
      <p:sp>
        <p:nvSpPr>
          <p:cNvPr id="4" name="Slide Number Placeholder 5"/>
          <p:cNvSpPr>
            <a:spLocks noGrp="1"/>
          </p:cNvSpPr>
          <p:nvPr>
            <p:ph type="sldNum" sz="quarter" idx="15"/>
          </p:nvPr>
        </p:nvSpPr>
        <p:spPr/>
        <p:txBody>
          <a:bodyPr/>
          <a:lstStyle>
            <a:lvl1pPr>
              <a:defRPr>
                <a:solidFill>
                  <a:srgbClr val="1B143C"/>
                </a:solidFill>
              </a:defRPr>
            </a:lvl1pPr>
          </a:lstStyle>
          <a:p>
            <a:pPr>
              <a:defRPr/>
            </a:pPr>
            <a:fld id="{5C607779-D8D7-3B4A-9FD2-C764F6A3213E}" type="slidenum">
              <a:rPr lang="en-US"/>
              <a:pPr>
                <a:defRPr/>
              </a:pPr>
              <a:t>‹nr.›</a:t>
            </a:fld>
            <a:endParaRPr lang="en-US"/>
          </a:p>
        </p:txBody>
      </p:sp>
      <p:sp>
        <p:nvSpPr>
          <p:cNvPr id="5" name="Date Placeholder 3"/>
          <p:cNvSpPr>
            <a:spLocks noGrp="1"/>
          </p:cNvSpPr>
          <p:nvPr>
            <p:ph type="dt" sz="half" idx="16"/>
          </p:nvPr>
        </p:nvSpPr>
        <p:spPr>
          <a:xfrm>
            <a:off x="573088" y="6356350"/>
            <a:ext cx="3541712" cy="365125"/>
          </a:xfrm>
        </p:spPr>
        <p:txBody>
          <a:bodyPr lIns="0" rIns="0"/>
          <a:lstStyle>
            <a:lvl1pPr>
              <a:defRPr>
                <a:solidFill>
                  <a:srgbClr val="1B143C"/>
                </a:solidFill>
              </a:defRPr>
            </a:lvl1pPr>
          </a:lstStyle>
          <a:p>
            <a:pPr>
              <a:defRPr/>
            </a:pPr>
            <a:r>
              <a:rPr lang="nl-NL"/>
              <a:t>Provincie Gelderland | </a:t>
            </a:r>
            <a:fld id="{65810758-B8C2-2A40-8D66-9B278AB7EFE9}" type="datetime3">
              <a:rPr lang="nl-NL"/>
              <a:pPr>
                <a:defRPr/>
              </a:pPr>
              <a:t>5/2/24</a:t>
            </a:fld>
            <a:endParaRPr lang="en-US"/>
          </a:p>
        </p:txBody>
      </p:sp>
    </p:spTree>
    <p:extLst>
      <p:ext uri="{BB962C8B-B14F-4D97-AF65-F5344CB8AC3E}">
        <p14:creationId xmlns:p14="http://schemas.microsoft.com/office/powerpoint/2010/main" val="2731515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fiekpagina">
    <p:spTree>
      <p:nvGrpSpPr>
        <p:cNvPr id="1" name=""/>
        <p:cNvGrpSpPr/>
        <p:nvPr/>
      </p:nvGrpSpPr>
      <p:grpSpPr>
        <a:xfrm>
          <a:off x="0" y="0"/>
          <a:ext cx="0" cy="0"/>
          <a:chOff x="0" y="0"/>
          <a:chExt cx="0" cy="0"/>
        </a:xfrm>
      </p:grpSpPr>
      <p:sp>
        <p:nvSpPr>
          <p:cNvPr id="3" name="Tijdelijke aanduiding voor grafiek 2"/>
          <p:cNvSpPr>
            <a:spLocks noGrp="1"/>
          </p:cNvSpPr>
          <p:nvPr>
            <p:ph type="chart" sz="quarter" idx="15"/>
          </p:nvPr>
        </p:nvSpPr>
        <p:spPr>
          <a:xfrm>
            <a:off x="573088" y="2412992"/>
            <a:ext cx="8008937" cy="3713171"/>
          </a:xfrm>
          <a:prstGeom prst="rect">
            <a:avLst/>
          </a:prstGeom>
        </p:spPr>
        <p:txBody>
          <a:bodyPr vert="horz" lIns="0" rIns="0"/>
          <a:lstStyle>
            <a:lvl1pPr marL="0" indent="0">
              <a:lnSpc>
                <a:spcPts val="2400"/>
              </a:lnSpc>
              <a:buNone/>
              <a:defRPr sz="2400" baseline="0"/>
            </a:lvl1pPr>
          </a:lstStyle>
          <a:p>
            <a:pPr lvl="0"/>
            <a:r>
              <a:rPr lang="nl-NL" noProof="0"/>
              <a:t>Klik op het pictogram als u een grafiek wilt toevoegen</a:t>
            </a:r>
          </a:p>
        </p:txBody>
      </p:sp>
      <p:sp>
        <p:nvSpPr>
          <p:cNvPr id="11" name="Title 1"/>
          <p:cNvSpPr>
            <a:spLocks noGrp="1"/>
          </p:cNvSpPr>
          <p:nvPr>
            <p:ph type="title"/>
          </p:nvPr>
        </p:nvSpPr>
        <p:spPr>
          <a:xfrm>
            <a:off x="573088" y="493180"/>
            <a:ext cx="8008937" cy="1143000"/>
          </a:xfrm>
          <a:prstGeom prst="rect">
            <a:avLst/>
          </a:prstGeom>
        </p:spPr>
        <p:txBody>
          <a:bodyPr lIns="0" tIns="0" rIns="0" bIns="0"/>
          <a:lstStyle>
            <a:lvl1pPr algn="l" eaLnBrk="1" hangingPunct="1">
              <a:lnSpc>
                <a:spcPts val="4200"/>
              </a:lnSpc>
              <a:defRPr sz="4000" baseline="0"/>
            </a:lvl1pPr>
          </a:lstStyle>
          <a:p>
            <a:r>
              <a:rPr lang="nl-NL"/>
              <a:t>Klik om stijl te bewerken</a:t>
            </a:r>
            <a:endParaRPr lang="en-US"/>
          </a:p>
        </p:txBody>
      </p:sp>
      <p:sp>
        <p:nvSpPr>
          <p:cNvPr id="12" name="Tijdelijke aanduiding voor tekst 14"/>
          <p:cNvSpPr>
            <a:spLocks noGrp="1"/>
          </p:cNvSpPr>
          <p:nvPr>
            <p:ph type="body" sz="quarter" idx="14"/>
          </p:nvPr>
        </p:nvSpPr>
        <p:spPr>
          <a:xfrm>
            <a:off x="573088" y="1718714"/>
            <a:ext cx="8008937" cy="524933"/>
          </a:xfrm>
          <a:prstGeom prst="rect">
            <a:avLst/>
          </a:prstGeom>
        </p:spPr>
        <p:txBody>
          <a:bodyPr vert="horz" lIns="0" rIns="0"/>
          <a:lstStyle>
            <a:lvl1pPr marL="0" marR="0" indent="0" algn="l" defTabSz="457200" rtl="0" eaLnBrk="1" fontAlgn="base" latinLnBrk="0" hangingPunct="1">
              <a:lnSpc>
                <a:spcPct val="100000"/>
              </a:lnSpc>
              <a:spcBef>
                <a:spcPts val="0"/>
              </a:spcBef>
              <a:spcAft>
                <a:spcPct val="0"/>
              </a:spcAft>
              <a:buClrTx/>
              <a:buSzTx/>
              <a:buFontTx/>
              <a:buNone/>
              <a:tabLst/>
              <a:defRPr sz="3000"/>
            </a:lvl1pPr>
          </a:lstStyle>
          <a:p>
            <a:pPr lvl="0"/>
            <a:r>
              <a:rPr lang="nl-NL"/>
              <a:t>Klikken om de tekststijl van het model te bewerken</a:t>
            </a:r>
          </a:p>
        </p:txBody>
      </p:sp>
      <p:sp>
        <p:nvSpPr>
          <p:cNvPr id="5" name="Slide Number Placeholder 5"/>
          <p:cNvSpPr>
            <a:spLocks noGrp="1"/>
          </p:cNvSpPr>
          <p:nvPr>
            <p:ph type="sldNum" sz="quarter" idx="16"/>
          </p:nvPr>
        </p:nvSpPr>
        <p:spPr/>
        <p:txBody>
          <a:bodyPr/>
          <a:lstStyle>
            <a:lvl1pPr>
              <a:defRPr>
                <a:solidFill>
                  <a:srgbClr val="1B143C"/>
                </a:solidFill>
              </a:defRPr>
            </a:lvl1pPr>
          </a:lstStyle>
          <a:p>
            <a:pPr>
              <a:defRPr/>
            </a:pPr>
            <a:fld id="{837BF88C-912F-4E48-B1D9-F670EAAACF73}" type="slidenum">
              <a:rPr lang="en-US"/>
              <a:pPr>
                <a:defRPr/>
              </a:pPr>
              <a:t>‹nr.›</a:t>
            </a:fld>
            <a:endParaRPr lang="en-US"/>
          </a:p>
        </p:txBody>
      </p:sp>
      <p:sp>
        <p:nvSpPr>
          <p:cNvPr id="6" name="Date Placeholder 3"/>
          <p:cNvSpPr>
            <a:spLocks noGrp="1"/>
          </p:cNvSpPr>
          <p:nvPr>
            <p:ph type="dt" sz="half" idx="17"/>
          </p:nvPr>
        </p:nvSpPr>
        <p:spPr>
          <a:xfrm>
            <a:off x="573088" y="6356350"/>
            <a:ext cx="3541712" cy="365125"/>
          </a:xfrm>
        </p:spPr>
        <p:txBody>
          <a:bodyPr lIns="0" rIns="0"/>
          <a:lstStyle>
            <a:lvl1pPr>
              <a:defRPr>
                <a:solidFill>
                  <a:srgbClr val="1B143C"/>
                </a:solidFill>
              </a:defRPr>
            </a:lvl1pPr>
          </a:lstStyle>
          <a:p>
            <a:pPr>
              <a:defRPr/>
            </a:pPr>
            <a:r>
              <a:rPr lang="nl-NL"/>
              <a:t>Provincie Gelderland | </a:t>
            </a:r>
            <a:fld id="{B8D04DED-2B94-BF4D-B021-0F5A96058435}" type="datetime3">
              <a:rPr lang="nl-NL"/>
              <a:pPr>
                <a:defRPr/>
              </a:pPr>
              <a:t>5/2/24</a:t>
            </a:fld>
            <a:endParaRPr lang="en-US"/>
          </a:p>
        </p:txBody>
      </p:sp>
    </p:spTree>
    <p:extLst>
      <p:ext uri="{BB962C8B-B14F-4D97-AF65-F5344CB8AC3E}">
        <p14:creationId xmlns:p14="http://schemas.microsoft.com/office/powerpoint/2010/main" val="1167160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co met logo zwart">
    <p:spTree>
      <p:nvGrpSpPr>
        <p:cNvPr id="1" name=""/>
        <p:cNvGrpSpPr/>
        <p:nvPr/>
      </p:nvGrpSpPr>
      <p:grpSpPr>
        <a:xfrm>
          <a:off x="0" y="0"/>
          <a:ext cx="0" cy="0"/>
          <a:chOff x="0" y="0"/>
          <a:chExt cx="0" cy="0"/>
        </a:xfrm>
      </p:grpSpPr>
      <p:pic>
        <p:nvPicPr>
          <p:cNvPr id="9" name="Picture 1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442200" y="5645150"/>
            <a:ext cx="169227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rot="5400000" flipH="1">
            <a:off x="832645" y="313531"/>
            <a:ext cx="55562" cy="5746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2" name="Rectangle 11"/>
          <p:cNvSpPr/>
          <p:nvPr userDrawn="1"/>
        </p:nvSpPr>
        <p:spPr>
          <a:xfrm rot="5400000" flipH="1">
            <a:off x="832644" y="480219"/>
            <a:ext cx="55563" cy="5746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13" name="Picture 1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442200" y="5645150"/>
            <a:ext cx="169227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1"/>
          <p:cNvSpPr/>
          <p:nvPr userDrawn="1"/>
        </p:nvSpPr>
        <p:spPr>
          <a:xfrm rot="5400000" flipH="1">
            <a:off x="832645" y="646906"/>
            <a:ext cx="55562" cy="5746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5" name="Title 27"/>
          <p:cNvSpPr>
            <a:spLocks noGrp="1"/>
          </p:cNvSpPr>
          <p:nvPr>
            <p:ph type="ctrTitle"/>
          </p:nvPr>
        </p:nvSpPr>
        <p:spPr>
          <a:xfrm>
            <a:off x="582613" y="1062541"/>
            <a:ext cx="8010525" cy="1464283"/>
          </a:xfrm>
          <a:prstGeom prst="rect">
            <a:avLst/>
          </a:prstGeom>
        </p:spPr>
        <p:txBody>
          <a:bodyPr lIns="0" tIns="0" rIns="0" bIns="0" anchor="t" anchorCtr="0"/>
          <a:lstStyle>
            <a:lvl1pPr algn="l">
              <a:lnSpc>
                <a:spcPts val="6000"/>
              </a:lnSpc>
              <a:defRPr sz="6000" b="0" i="0" baseline="0"/>
            </a:lvl1pPr>
          </a:lstStyle>
          <a:p>
            <a:r>
              <a:rPr lang="nl-NL"/>
              <a:t>Klik om stijl te bewerken</a:t>
            </a:r>
            <a:endParaRPr lang="en-US"/>
          </a:p>
        </p:txBody>
      </p:sp>
      <p:sp>
        <p:nvSpPr>
          <p:cNvPr id="16" name="Tijdelijke aanduiding voor tekst 14"/>
          <p:cNvSpPr>
            <a:spLocks noGrp="1"/>
          </p:cNvSpPr>
          <p:nvPr>
            <p:ph type="body" sz="quarter" idx="14"/>
          </p:nvPr>
        </p:nvSpPr>
        <p:spPr>
          <a:xfrm>
            <a:off x="573088" y="2753247"/>
            <a:ext cx="8008937" cy="618067"/>
          </a:xfrm>
          <a:prstGeom prst="rect">
            <a:avLst/>
          </a:prstGeom>
        </p:spPr>
        <p:txBody>
          <a:bodyPr vert="horz"/>
          <a:lstStyle>
            <a:lvl1pPr marL="0" indent="0">
              <a:buFontTx/>
              <a:buNone/>
              <a:defRPr sz="3000"/>
            </a:lvl1pPr>
          </a:lstStyle>
          <a:p>
            <a:pPr lvl="0"/>
            <a:r>
              <a:rPr lang="nl-NL"/>
              <a:t>Klikken om de tekststijl van het model te bewerken</a:t>
            </a:r>
          </a:p>
        </p:txBody>
      </p:sp>
    </p:spTree>
    <p:extLst>
      <p:ext uri="{BB962C8B-B14F-4D97-AF65-F5344CB8AC3E}">
        <p14:creationId xmlns:p14="http://schemas.microsoft.com/office/powerpoint/2010/main" val="2698515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72AE9-D7A5-8AFD-4FF5-CBE82223D6D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0127F43-70C3-FF0D-0024-BDBB2C94E7C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49350D2-35B5-5325-3D66-58002083DCF6}"/>
              </a:ext>
            </a:extLst>
          </p:cNvPr>
          <p:cNvSpPr>
            <a:spLocks noGrp="1"/>
          </p:cNvSpPr>
          <p:nvPr>
            <p:ph type="dt" sz="half" idx="10"/>
          </p:nvPr>
        </p:nvSpPr>
        <p:spPr/>
        <p:txBody>
          <a:bodyPr/>
          <a:lstStyle/>
          <a:p>
            <a:fld id="{C50AD436-56E4-409E-A4E1-D88CE8AB882C}" type="datetimeFigureOut">
              <a:rPr lang="nl-NL" smtClean="0"/>
              <a:t>5-2-2024</a:t>
            </a:fld>
            <a:endParaRPr lang="nl-NL"/>
          </a:p>
        </p:txBody>
      </p:sp>
      <p:sp>
        <p:nvSpPr>
          <p:cNvPr id="5" name="Tijdelijke aanduiding voor voettekst 4">
            <a:extLst>
              <a:ext uri="{FF2B5EF4-FFF2-40B4-BE49-F238E27FC236}">
                <a16:creationId xmlns:a16="http://schemas.microsoft.com/office/drawing/2014/main" id="{A9276393-9546-8C1F-9EED-6917723E56A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313FBD9-3E2C-0B83-0FC8-7DDF513E7C89}"/>
              </a:ext>
            </a:extLst>
          </p:cNvPr>
          <p:cNvSpPr>
            <a:spLocks noGrp="1"/>
          </p:cNvSpPr>
          <p:nvPr>
            <p:ph type="sldNum" sz="quarter" idx="12"/>
          </p:nvPr>
        </p:nvSpPr>
        <p:spPr/>
        <p:txBody>
          <a:bodyPr/>
          <a:lstStyle/>
          <a:p>
            <a:fld id="{508C111D-EB71-48D2-A35C-53B94745D0E4}" type="slidenum">
              <a:rPr lang="nl-NL" smtClean="0"/>
              <a:t>‹nr.›</a:t>
            </a:fld>
            <a:endParaRPr lang="nl-NL"/>
          </a:p>
        </p:txBody>
      </p:sp>
    </p:spTree>
    <p:extLst>
      <p:ext uri="{BB962C8B-B14F-4D97-AF65-F5344CB8AC3E}">
        <p14:creationId xmlns:p14="http://schemas.microsoft.com/office/powerpoint/2010/main" val="1050080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B8A91"/>
                </a:solidFill>
                <a:latin typeface="Georgia" charset="0"/>
              </a:defRPr>
            </a:lvl1pPr>
          </a:lstStyle>
          <a:p>
            <a:pPr>
              <a:defRPr/>
            </a:pPr>
            <a:fld id="{8B8FBCC9-5333-4540-9ABF-90E3BA903EBA}" type="datetime3">
              <a:rPr lang="nl-NL"/>
              <a:pPr>
                <a:defRPr/>
              </a:pPr>
              <a:t>5/2/24</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B8A91"/>
                </a:solidFill>
                <a:latin typeface="Georgia" charset="0"/>
              </a:defRPr>
            </a:lvl1pPr>
          </a:lstStyle>
          <a:p>
            <a:pPr>
              <a:defRPr/>
            </a:pPr>
            <a:fld id="{E6A14F4F-0B95-E342-B80E-0A52A7743C01}" type="slidenum">
              <a:rPr lang="en-US"/>
              <a:pPr>
                <a:defRPr/>
              </a:pPr>
              <a:t>‹nr.›</a:t>
            </a:fld>
            <a:endParaRPr lang="en-US"/>
          </a:p>
        </p:txBody>
      </p:sp>
      <p:grpSp>
        <p:nvGrpSpPr>
          <p:cNvPr id="1028" name="Group 3"/>
          <p:cNvGrpSpPr>
            <a:grpSpLocks/>
          </p:cNvGrpSpPr>
          <p:nvPr/>
        </p:nvGrpSpPr>
        <p:grpSpPr bwMode="auto">
          <a:xfrm>
            <a:off x="0" y="573088"/>
            <a:ext cx="107950" cy="2282825"/>
            <a:chOff x="0" y="573812"/>
            <a:chExt cx="107590" cy="2282884"/>
          </a:xfrm>
        </p:grpSpPr>
        <p:sp>
          <p:nvSpPr>
            <p:cNvPr id="8" name="Rectangle 4"/>
            <p:cNvSpPr/>
            <p:nvPr/>
          </p:nvSpPr>
          <p:spPr>
            <a:xfrm flipH="1">
              <a:off x="0" y="573812"/>
              <a:ext cx="107590" cy="5731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Rectangle 5"/>
            <p:cNvSpPr/>
            <p:nvPr/>
          </p:nvSpPr>
          <p:spPr>
            <a:xfrm flipH="1">
              <a:off x="0" y="1146914"/>
              <a:ext cx="107590" cy="57469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6"/>
            <p:cNvSpPr/>
            <p:nvPr/>
          </p:nvSpPr>
          <p:spPr>
            <a:xfrm flipH="1">
              <a:off x="0" y="1721604"/>
              <a:ext cx="107590" cy="57310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1" name="Rectangle 7"/>
            <p:cNvSpPr/>
            <p:nvPr/>
          </p:nvSpPr>
          <p:spPr>
            <a:xfrm flipH="1">
              <a:off x="0" y="2283593"/>
              <a:ext cx="107590" cy="57310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spTree>
  </p:cSld>
  <p:clrMap bg1="lt1" tx1="dk1" bg2="lt2" tx2="dk2" accent1="accent1" accent2="accent2" accent3="accent3" accent4="accent4" accent5="accent5" accent6="accent6" hlink="hlink" folHlink="folHlink"/>
  <p:sldLayoutIdLst>
    <p:sldLayoutId id="2147483718" r:id="rId1"/>
    <p:sldLayoutId id="2147483724" r:id="rId2"/>
    <p:sldLayoutId id="2147483722" r:id="rId3"/>
    <p:sldLayoutId id="2147483719" r:id="rId4"/>
    <p:sldLayoutId id="2147483720" r:id="rId5"/>
    <p:sldLayoutId id="2147483721" r:id="rId6"/>
    <p:sldLayoutId id="2147483723" r:id="rId7"/>
    <p:sldLayoutId id="2147483725" r:id="rId8"/>
  </p:sldLayoutIdLst>
  <p:hf hdr="0" ftr="0"/>
  <p:txStyles>
    <p:titleStyle>
      <a:lvl1pPr algn="ctr" defTabSz="457200" rtl="0" eaLnBrk="1" fontAlgn="base" hangingPunct="1">
        <a:spcBef>
          <a:spcPct val="0"/>
        </a:spcBef>
        <a:spcAft>
          <a:spcPct val="0"/>
        </a:spcAft>
        <a:defRPr sz="4400" kern="1200">
          <a:solidFill>
            <a:schemeClr val="tx1"/>
          </a:solidFill>
          <a:latin typeface="Georgia"/>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Georgia"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Georgia"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Georgia"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Georgia"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Georgia"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Georgia"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Georgia"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Georgi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Georgia"/>
          <a:ea typeface="MS PGothic"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Georgia"/>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Georgia"/>
          <a:ea typeface="MS PGothic"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Georgia"/>
          <a:ea typeface="MS PGothic"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Georgia"/>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6.png"/><Relationship Id="rId7"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3.jpeg"/></Relationships>
</file>

<file path=ppt/slides/_rels/slide1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1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e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71D6127-C738-4A09-89F3-2A6592FB8B8E}"/>
              </a:ext>
            </a:extLst>
          </p:cNvPr>
          <p:cNvSpPr>
            <a:spLocks noGrp="1"/>
          </p:cNvSpPr>
          <p:nvPr>
            <p:ph type="ctrTitle"/>
          </p:nvPr>
        </p:nvSpPr>
        <p:spPr>
          <a:xfrm>
            <a:off x="475098" y="2578814"/>
            <a:ext cx="8193804" cy="4343008"/>
          </a:xfrm>
        </p:spPr>
        <p:txBody>
          <a:bodyPr/>
          <a:lstStyle/>
          <a:p>
            <a:pPr algn="ctr">
              <a:lnSpc>
                <a:spcPct val="150000"/>
              </a:lnSpc>
            </a:pPr>
            <a:br>
              <a:rPr lang="nl-NL" sz="3600" b="1" dirty="0">
                <a:latin typeface="Calibri" panose="020F0502020204030204" pitchFamily="34" charset="0"/>
                <a:cs typeface="Calibri" panose="020F0502020204030204" pitchFamily="34" charset="0"/>
              </a:rPr>
            </a:br>
            <a:r>
              <a:rPr lang="nl-NL" sz="3600" b="1" dirty="0">
                <a:latin typeface="Calibri" panose="020F0502020204030204" pitchFamily="34" charset="0"/>
                <a:cs typeface="Calibri" panose="020F0502020204030204" pitchFamily="34" charset="0"/>
              </a:rPr>
              <a:t>Veldbezoek Ecologische Autoriteit Veluwe </a:t>
            </a:r>
            <a:br>
              <a:rPr lang="nl-NL" sz="3600" b="1" dirty="0">
                <a:latin typeface="Calibri" panose="020F0502020204030204" pitchFamily="34" charset="0"/>
                <a:cs typeface="Calibri" panose="020F0502020204030204" pitchFamily="34" charset="0"/>
              </a:rPr>
            </a:br>
            <a:r>
              <a:rPr lang="nl-NL" sz="3600" b="1" dirty="0">
                <a:latin typeface="Calibri" panose="020F0502020204030204" pitchFamily="34" charset="0"/>
                <a:cs typeface="Calibri" panose="020F0502020204030204" pitchFamily="34" charset="0"/>
              </a:rPr>
              <a:t>1 feb 2024</a:t>
            </a:r>
            <a:br>
              <a:rPr lang="nl-NL" sz="3600" b="1" dirty="0">
                <a:latin typeface="Calibri" panose="020F0502020204030204" pitchFamily="34" charset="0"/>
                <a:cs typeface="Calibri" panose="020F0502020204030204" pitchFamily="34" charset="0"/>
              </a:rPr>
            </a:br>
            <a:r>
              <a:rPr lang="nl-NL" sz="2400" b="1" dirty="0">
                <a:latin typeface="Calibri" panose="020F0502020204030204" pitchFamily="34" charset="0"/>
                <a:cs typeface="Calibri" panose="020F0502020204030204" pitchFamily="34" charset="0"/>
              </a:rPr>
              <a:t>Natuurherstel op de Veluwe	</a:t>
            </a:r>
            <a:br>
              <a:rPr lang="nl-NL" sz="2400" b="1" dirty="0">
                <a:latin typeface="Calibri" panose="020F0502020204030204" pitchFamily="34" charset="0"/>
                <a:cs typeface="Calibri" panose="020F0502020204030204" pitchFamily="34" charset="0"/>
              </a:rPr>
            </a:br>
            <a:r>
              <a:rPr lang="nl-NL" sz="2200" b="1" dirty="0">
                <a:latin typeface="Calibri" panose="020F0502020204030204" pitchFamily="34" charset="0"/>
                <a:cs typeface="Calibri" panose="020F0502020204030204" pitchFamily="34" charset="0"/>
              </a:rPr>
              <a:t>provincie Gelderland</a:t>
            </a:r>
            <a:br>
              <a:rPr lang="nl-NL" sz="1800" dirty="0">
                <a:latin typeface="Calibri" panose="020F0502020204030204" pitchFamily="34" charset="0"/>
                <a:cs typeface="Calibri" panose="020F0502020204030204" pitchFamily="34" charset="0"/>
              </a:rPr>
            </a:br>
            <a:r>
              <a:rPr lang="nl-NL" sz="1800" dirty="0">
                <a:latin typeface="Calibri" panose="020F0502020204030204" pitchFamily="34" charset="0"/>
                <a:cs typeface="Calibri" panose="020F0502020204030204" pitchFamily="34" charset="0"/>
              </a:rPr>
              <a:t>   </a:t>
            </a:r>
            <a:br>
              <a:rPr lang="nl-NL" sz="1800" dirty="0">
                <a:latin typeface="Calibri" panose="020F0502020204030204" pitchFamily="34" charset="0"/>
                <a:cs typeface="Calibri" panose="020F0502020204030204" pitchFamily="34" charset="0"/>
              </a:rPr>
            </a:br>
            <a:endParaRPr lang="nl-NL"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7449500"/>
      </p:ext>
    </p:extLst>
  </p:cSld>
  <p:clrMapOvr>
    <a:masterClrMapping/>
  </p:clrMapOvr>
  <mc:AlternateContent xmlns:mc="http://schemas.openxmlformats.org/markup-compatibility/2006" xmlns:p14="http://schemas.microsoft.com/office/powerpoint/2010/main">
    <mc:Choice Requires="p14">
      <p:transition spd="slow" p14:dur="2000" advTm="23668"/>
    </mc:Choice>
    <mc:Fallback xmlns="">
      <p:transition spd="slow" advTm="2366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2E695A1-0921-432D-AB5D-F8F6B1E133E7}"/>
              </a:ext>
            </a:extLst>
          </p:cNvPr>
          <p:cNvSpPr>
            <a:spLocks noGrp="1"/>
          </p:cNvSpPr>
          <p:nvPr>
            <p:ph type="title"/>
          </p:nvPr>
        </p:nvSpPr>
        <p:spPr>
          <a:xfrm>
            <a:off x="100357" y="456509"/>
            <a:ext cx="8752626" cy="498635"/>
          </a:xfrm>
        </p:spPr>
        <p:txBody>
          <a:bodyPr/>
          <a:lstStyle/>
          <a:p>
            <a:r>
              <a:rPr lang="nl-NL" sz="2400">
                <a:latin typeface="Calibri" panose="020F0502020204030204" pitchFamily="34" charset="0"/>
                <a:cs typeface="Calibri" panose="020F0502020204030204" pitchFamily="34" charset="0"/>
              </a:rPr>
              <a:t>Herstelprogramma bossen</a:t>
            </a:r>
            <a:br>
              <a:rPr lang="nl-NL" sz="3000" b="1">
                <a:latin typeface="Calibri" panose="020F0502020204030204" pitchFamily="34" charset="0"/>
                <a:cs typeface="Calibri" panose="020F0502020204030204" pitchFamily="34" charset="0"/>
              </a:rPr>
            </a:br>
            <a:endParaRPr lang="nl-NL" sz="3000" b="1">
              <a:latin typeface="Calibri" panose="020F0502020204030204" pitchFamily="34" charset="0"/>
              <a:cs typeface="Calibri" panose="020F0502020204030204" pitchFamily="34" charset="0"/>
            </a:endParaRPr>
          </a:p>
        </p:txBody>
      </p:sp>
      <p:sp>
        <p:nvSpPr>
          <p:cNvPr id="4" name="Tijdelijke aanduiding voor dianummer 3">
            <a:extLst>
              <a:ext uri="{FF2B5EF4-FFF2-40B4-BE49-F238E27FC236}">
                <a16:creationId xmlns:a16="http://schemas.microsoft.com/office/drawing/2014/main" id="{F1F6FC8C-FE78-49C1-B2E0-21C87AF7EE8D}"/>
              </a:ext>
            </a:extLst>
          </p:cNvPr>
          <p:cNvSpPr>
            <a:spLocks noGrp="1"/>
          </p:cNvSpPr>
          <p:nvPr>
            <p:ph type="sldNum" sz="quarter" idx="1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C607779-D8D7-3B4A-9FD2-C764F6A3213E}" type="slidenum">
              <a:rPr kumimoji="0" lang="en-US" sz="1200" b="0" i="0" u="none" strike="noStrike" kern="1200" cap="none" spc="0" normalizeH="0" baseline="0" noProof="0" smtClean="0">
                <a:ln>
                  <a:noFill/>
                </a:ln>
                <a:solidFill>
                  <a:srgbClr val="1B143C"/>
                </a:solidFill>
                <a:effectLst/>
                <a:uLnTx/>
                <a:uFillTx/>
                <a:latin typeface="Georgia"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1B143C"/>
              </a:solidFill>
              <a:effectLst/>
              <a:uLnTx/>
              <a:uFillTx/>
              <a:latin typeface="Georgia" charset="0"/>
              <a:ea typeface="MS PGothic" charset="0"/>
            </a:endParaRPr>
          </a:p>
        </p:txBody>
      </p:sp>
      <p:pic>
        <p:nvPicPr>
          <p:cNvPr id="2" name="Afbeelding 1">
            <a:extLst>
              <a:ext uri="{FF2B5EF4-FFF2-40B4-BE49-F238E27FC236}">
                <a16:creationId xmlns:a16="http://schemas.microsoft.com/office/drawing/2014/main" id="{136D5A5C-EA70-4F0C-AA33-0E4D4F0C3E79}"/>
              </a:ext>
            </a:extLst>
          </p:cNvPr>
          <p:cNvPicPr>
            <a:picLocks noChangeAspect="1"/>
          </p:cNvPicPr>
          <p:nvPr/>
        </p:nvPicPr>
        <p:blipFill>
          <a:blip r:embed="rId3"/>
          <a:stretch>
            <a:fillRect/>
          </a:stretch>
        </p:blipFill>
        <p:spPr>
          <a:xfrm>
            <a:off x="-70487" y="887181"/>
            <a:ext cx="993734" cy="1127858"/>
          </a:xfrm>
          <a:prstGeom prst="rect">
            <a:avLst/>
          </a:prstGeom>
        </p:spPr>
      </p:pic>
      <p:pic>
        <p:nvPicPr>
          <p:cNvPr id="5" name="Afbeelding 4">
            <a:extLst>
              <a:ext uri="{FF2B5EF4-FFF2-40B4-BE49-F238E27FC236}">
                <a16:creationId xmlns:a16="http://schemas.microsoft.com/office/drawing/2014/main" id="{F5F03E52-05BE-4D98-8F48-AC0003FA7ED6}"/>
              </a:ext>
            </a:extLst>
          </p:cNvPr>
          <p:cNvPicPr>
            <a:picLocks noChangeAspect="1"/>
          </p:cNvPicPr>
          <p:nvPr/>
        </p:nvPicPr>
        <p:blipFill>
          <a:blip r:embed="rId4"/>
          <a:stretch>
            <a:fillRect/>
          </a:stretch>
        </p:blipFill>
        <p:spPr>
          <a:xfrm>
            <a:off x="655794" y="991310"/>
            <a:ext cx="725487" cy="829128"/>
          </a:xfrm>
          <a:prstGeom prst="rect">
            <a:avLst/>
          </a:prstGeom>
        </p:spPr>
      </p:pic>
      <p:pic>
        <p:nvPicPr>
          <p:cNvPr id="8" name="Afbeelding 7">
            <a:extLst>
              <a:ext uri="{FF2B5EF4-FFF2-40B4-BE49-F238E27FC236}">
                <a16:creationId xmlns:a16="http://schemas.microsoft.com/office/drawing/2014/main" id="{FEADC439-EEA8-4F84-42EE-A9938727B659}"/>
              </a:ext>
            </a:extLst>
          </p:cNvPr>
          <p:cNvPicPr>
            <a:picLocks noChangeAspect="1"/>
          </p:cNvPicPr>
          <p:nvPr/>
        </p:nvPicPr>
        <p:blipFill>
          <a:blip r:embed="rId5"/>
          <a:stretch>
            <a:fillRect/>
          </a:stretch>
        </p:blipFill>
        <p:spPr>
          <a:xfrm>
            <a:off x="0" y="3660317"/>
            <a:ext cx="4280773" cy="3094254"/>
          </a:xfrm>
          <a:prstGeom prst="rect">
            <a:avLst/>
          </a:prstGeom>
        </p:spPr>
      </p:pic>
      <p:pic>
        <p:nvPicPr>
          <p:cNvPr id="9" name="Afbeelding 8">
            <a:extLst>
              <a:ext uri="{FF2B5EF4-FFF2-40B4-BE49-F238E27FC236}">
                <a16:creationId xmlns:a16="http://schemas.microsoft.com/office/drawing/2014/main" id="{CE22A8A8-3FBA-4AF9-7D1C-C66377AB3A9D}"/>
              </a:ext>
            </a:extLst>
          </p:cNvPr>
          <p:cNvPicPr>
            <a:picLocks noChangeAspect="1"/>
          </p:cNvPicPr>
          <p:nvPr/>
        </p:nvPicPr>
        <p:blipFill>
          <a:blip r:embed="rId6"/>
          <a:stretch>
            <a:fillRect/>
          </a:stretch>
        </p:blipFill>
        <p:spPr>
          <a:xfrm>
            <a:off x="3014105" y="5934801"/>
            <a:ext cx="1359526" cy="786452"/>
          </a:xfrm>
          <a:prstGeom prst="rect">
            <a:avLst/>
          </a:prstGeom>
        </p:spPr>
      </p:pic>
      <p:grpSp>
        <p:nvGrpSpPr>
          <p:cNvPr id="23" name="Groep 22">
            <a:extLst>
              <a:ext uri="{FF2B5EF4-FFF2-40B4-BE49-F238E27FC236}">
                <a16:creationId xmlns:a16="http://schemas.microsoft.com/office/drawing/2014/main" id="{DA6FA6DD-99DE-B76B-AD6C-0E4822A9DC78}"/>
              </a:ext>
            </a:extLst>
          </p:cNvPr>
          <p:cNvGrpSpPr/>
          <p:nvPr/>
        </p:nvGrpSpPr>
        <p:grpSpPr>
          <a:xfrm>
            <a:off x="-9002" y="955144"/>
            <a:ext cx="4581002" cy="2193752"/>
            <a:chOff x="627254" y="2375273"/>
            <a:chExt cx="4918276" cy="2249924"/>
          </a:xfrm>
        </p:grpSpPr>
        <p:pic>
          <p:nvPicPr>
            <p:cNvPr id="24" name="Afbeelding 23">
              <a:extLst>
                <a:ext uri="{FF2B5EF4-FFF2-40B4-BE49-F238E27FC236}">
                  <a16:creationId xmlns:a16="http://schemas.microsoft.com/office/drawing/2014/main" id="{36A6C0C7-FD92-7AEE-F4F5-7EF0BEB3B47B}"/>
                </a:ext>
              </a:extLst>
            </p:cNvPr>
            <p:cNvPicPr>
              <a:picLocks noChangeAspect="1"/>
            </p:cNvPicPr>
            <p:nvPr/>
          </p:nvPicPr>
          <p:blipFill>
            <a:blip r:embed="rId7"/>
            <a:stretch>
              <a:fillRect/>
            </a:stretch>
          </p:blipFill>
          <p:spPr>
            <a:xfrm>
              <a:off x="3993740" y="2375273"/>
              <a:ext cx="1551790" cy="1122697"/>
            </a:xfrm>
            <a:prstGeom prst="rect">
              <a:avLst/>
            </a:prstGeom>
          </p:spPr>
        </p:pic>
        <p:pic>
          <p:nvPicPr>
            <p:cNvPr id="25" name="Afbeelding 24">
              <a:extLst>
                <a:ext uri="{FF2B5EF4-FFF2-40B4-BE49-F238E27FC236}">
                  <a16:creationId xmlns:a16="http://schemas.microsoft.com/office/drawing/2014/main" id="{BEE46328-EC74-FF93-35CF-2E2BDF5DDAA4}"/>
                </a:ext>
              </a:extLst>
            </p:cNvPr>
            <p:cNvPicPr>
              <a:picLocks noChangeAspect="1"/>
            </p:cNvPicPr>
            <p:nvPr/>
          </p:nvPicPr>
          <p:blipFill>
            <a:blip r:embed="rId8"/>
            <a:stretch>
              <a:fillRect/>
            </a:stretch>
          </p:blipFill>
          <p:spPr>
            <a:xfrm>
              <a:off x="3918496" y="3460657"/>
              <a:ext cx="1544995" cy="1122697"/>
            </a:xfrm>
            <a:prstGeom prst="rect">
              <a:avLst/>
            </a:prstGeom>
          </p:spPr>
        </p:pic>
        <p:pic>
          <p:nvPicPr>
            <p:cNvPr id="26" name="Afbeelding 25">
              <a:extLst>
                <a:ext uri="{FF2B5EF4-FFF2-40B4-BE49-F238E27FC236}">
                  <a16:creationId xmlns:a16="http://schemas.microsoft.com/office/drawing/2014/main" id="{E4864F3C-0A39-1DC9-DCC9-57748F23C370}"/>
                </a:ext>
              </a:extLst>
            </p:cNvPr>
            <p:cNvPicPr>
              <a:picLocks noChangeAspect="1"/>
            </p:cNvPicPr>
            <p:nvPr/>
          </p:nvPicPr>
          <p:blipFill>
            <a:blip r:embed="rId9"/>
            <a:stretch>
              <a:fillRect/>
            </a:stretch>
          </p:blipFill>
          <p:spPr>
            <a:xfrm>
              <a:off x="2132604" y="2544185"/>
              <a:ext cx="1874909" cy="1002451"/>
            </a:xfrm>
            <a:prstGeom prst="rect">
              <a:avLst/>
            </a:prstGeom>
          </p:spPr>
        </p:pic>
        <p:pic>
          <p:nvPicPr>
            <p:cNvPr id="27" name="Afbeelding 26">
              <a:extLst>
                <a:ext uri="{FF2B5EF4-FFF2-40B4-BE49-F238E27FC236}">
                  <a16:creationId xmlns:a16="http://schemas.microsoft.com/office/drawing/2014/main" id="{46A0710B-4709-66C7-7AEA-3B6C534CFA4E}"/>
                </a:ext>
              </a:extLst>
            </p:cNvPr>
            <p:cNvPicPr>
              <a:picLocks noChangeAspect="1"/>
            </p:cNvPicPr>
            <p:nvPr/>
          </p:nvPicPr>
          <p:blipFill>
            <a:blip r:embed="rId10"/>
            <a:stretch>
              <a:fillRect/>
            </a:stretch>
          </p:blipFill>
          <p:spPr>
            <a:xfrm rot="10800000" flipV="1">
              <a:off x="627254" y="3377531"/>
              <a:ext cx="1874909" cy="1247666"/>
            </a:xfrm>
            <a:prstGeom prst="rect">
              <a:avLst/>
            </a:prstGeom>
          </p:spPr>
        </p:pic>
        <p:pic>
          <p:nvPicPr>
            <p:cNvPr id="28" name="Tijdelijke aanduiding voor inhoud 23">
              <a:extLst>
                <a:ext uri="{FF2B5EF4-FFF2-40B4-BE49-F238E27FC236}">
                  <a16:creationId xmlns:a16="http://schemas.microsoft.com/office/drawing/2014/main" id="{1AB162FB-54B1-2FD0-5AE1-5083C72C50F8}"/>
                </a:ext>
              </a:extLst>
            </p:cNvPr>
            <p:cNvPicPr>
              <a:picLocks noChangeAspect="1"/>
            </p:cNvPicPr>
            <p:nvPr/>
          </p:nvPicPr>
          <p:blipFill>
            <a:blip r:embed="rId11"/>
            <a:stretch>
              <a:fillRect/>
            </a:stretch>
          </p:blipFill>
          <p:spPr>
            <a:xfrm>
              <a:off x="2376425" y="3458189"/>
              <a:ext cx="1738375" cy="1156810"/>
            </a:xfrm>
            <a:prstGeom prst="rect">
              <a:avLst/>
            </a:prstGeom>
          </p:spPr>
        </p:pic>
      </p:grpSp>
      <p:pic>
        <p:nvPicPr>
          <p:cNvPr id="6" name="Afbeelding 5">
            <a:extLst>
              <a:ext uri="{FF2B5EF4-FFF2-40B4-BE49-F238E27FC236}">
                <a16:creationId xmlns:a16="http://schemas.microsoft.com/office/drawing/2014/main" id="{B1A96845-BDFF-9021-7B6B-42F1F8613AD0}"/>
              </a:ext>
            </a:extLst>
          </p:cNvPr>
          <p:cNvPicPr>
            <a:picLocks noChangeAspect="1"/>
          </p:cNvPicPr>
          <p:nvPr/>
        </p:nvPicPr>
        <p:blipFill>
          <a:blip r:embed="rId12"/>
          <a:stretch>
            <a:fillRect/>
          </a:stretch>
        </p:blipFill>
        <p:spPr>
          <a:xfrm>
            <a:off x="5003671" y="1853242"/>
            <a:ext cx="3448829" cy="4820808"/>
          </a:xfrm>
          <a:prstGeom prst="rect">
            <a:avLst/>
          </a:prstGeom>
        </p:spPr>
      </p:pic>
      <p:pic>
        <p:nvPicPr>
          <p:cNvPr id="7" name="Afbeelding 6">
            <a:extLst>
              <a:ext uri="{FF2B5EF4-FFF2-40B4-BE49-F238E27FC236}">
                <a16:creationId xmlns:a16="http://schemas.microsoft.com/office/drawing/2014/main" id="{E5E1CF7C-68DF-B2C3-F820-960853F225FE}"/>
              </a:ext>
            </a:extLst>
          </p:cNvPr>
          <p:cNvPicPr>
            <a:picLocks noChangeAspect="1"/>
          </p:cNvPicPr>
          <p:nvPr/>
        </p:nvPicPr>
        <p:blipFill>
          <a:blip r:embed="rId13"/>
          <a:stretch>
            <a:fillRect/>
          </a:stretch>
        </p:blipFill>
        <p:spPr>
          <a:xfrm>
            <a:off x="5970292" y="736914"/>
            <a:ext cx="1548518" cy="1005927"/>
          </a:xfrm>
          <a:prstGeom prst="rect">
            <a:avLst/>
          </a:prstGeom>
        </p:spPr>
      </p:pic>
      <p:sp>
        <p:nvSpPr>
          <p:cNvPr id="15" name="Tekstvak 14">
            <a:extLst>
              <a:ext uri="{FF2B5EF4-FFF2-40B4-BE49-F238E27FC236}">
                <a16:creationId xmlns:a16="http://schemas.microsoft.com/office/drawing/2014/main" id="{610ABC58-90D8-AC4E-6585-3C1DFD102CC7}"/>
              </a:ext>
            </a:extLst>
          </p:cNvPr>
          <p:cNvSpPr txBox="1"/>
          <p:nvPr/>
        </p:nvSpPr>
        <p:spPr>
          <a:xfrm>
            <a:off x="649357" y="39336"/>
            <a:ext cx="7331789" cy="553998"/>
          </a:xfrm>
          <a:prstGeom prst="rect">
            <a:avLst/>
          </a:prstGeom>
          <a:noFill/>
        </p:spPr>
        <p:txBody>
          <a:bodyPr wrap="square" rtlCol="0">
            <a:spAutoFit/>
          </a:bodyPr>
          <a:lstStyle/>
          <a:p>
            <a:r>
              <a:rPr lang="nl-NL" sz="3000" b="1"/>
              <a:t>Aanpak bossen en heiden en stuifzanden (1)</a:t>
            </a:r>
          </a:p>
        </p:txBody>
      </p:sp>
      <p:pic>
        <p:nvPicPr>
          <p:cNvPr id="16" name="Afbeelding 15">
            <a:extLst>
              <a:ext uri="{FF2B5EF4-FFF2-40B4-BE49-F238E27FC236}">
                <a16:creationId xmlns:a16="http://schemas.microsoft.com/office/drawing/2014/main" id="{B2B26EA2-8CBF-926D-32ED-C8A9B7B799B9}"/>
              </a:ext>
            </a:extLst>
          </p:cNvPr>
          <p:cNvPicPr>
            <a:picLocks noChangeAspect="1"/>
          </p:cNvPicPr>
          <p:nvPr/>
        </p:nvPicPr>
        <p:blipFill>
          <a:blip r:embed="rId14"/>
          <a:stretch>
            <a:fillRect/>
          </a:stretch>
        </p:blipFill>
        <p:spPr>
          <a:xfrm>
            <a:off x="7560487" y="663530"/>
            <a:ext cx="1476905" cy="996653"/>
          </a:xfrm>
          <a:prstGeom prst="rect">
            <a:avLst/>
          </a:prstGeom>
        </p:spPr>
      </p:pic>
      <p:pic>
        <p:nvPicPr>
          <p:cNvPr id="18" name="Afbeelding 17">
            <a:extLst>
              <a:ext uri="{FF2B5EF4-FFF2-40B4-BE49-F238E27FC236}">
                <a16:creationId xmlns:a16="http://schemas.microsoft.com/office/drawing/2014/main" id="{2A24938F-FF7C-EEDA-9FEE-5E2BF0A9A04F}"/>
              </a:ext>
            </a:extLst>
          </p:cNvPr>
          <p:cNvPicPr>
            <a:picLocks noChangeAspect="1"/>
          </p:cNvPicPr>
          <p:nvPr/>
        </p:nvPicPr>
        <p:blipFill>
          <a:blip r:embed="rId15"/>
          <a:stretch>
            <a:fillRect/>
          </a:stretch>
        </p:blipFill>
        <p:spPr>
          <a:xfrm>
            <a:off x="8059569" y="1382352"/>
            <a:ext cx="1140051" cy="1140051"/>
          </a:xfrm>
          <a:prstGeom prst="rect">
            <a:avLst/>
          </a:prstGeom>
        </p:spPr>
      </p:pic>
      <p:sp>
        <p:nvSpPr>
          <p:cNvPr id="17" name="Tekstvak 16">
            <a:extLst>
              <a:ext uri="{FF2B5EF4-FFF2-40B4-BE49-F238E27FC236}">
                <a16:creationId xmlns:a16="http://schemas.microsoft.com/office/drawing/2014/main" id="{AEA3D0A8-36D5-40F6-8660-797F43C41E74}"/>
              </a:ext>
            </a:extLst>
          </p:cNvPr>
          <p:cNvSpPr txBox="1"/>
          <p:nvPr/>
        </p:nvSpPr>
        <p:spPr>
          <a:xfrm>
            <a:off x="-85669" y="3227541"/>
            <a:ext cx="6813754" cy="830997"/>
          </a:xfrm>
          <a:prstGeom prst="rect">
            <a:avLst/>
          </a:prstGeom>
          <a:noFill/>
        </p:spPr>
        <p:txBody>
          <a:bodyPr wrap="square">
            <a:spAutoFit/>
          </a:bodyPr>
          <a:lstStyle/>
          <a:p>
            <a:r>
              <a:rPr lang="nl-NL"/>
              <a:t>Herstelprogramma heide en stuifzand</a:t>
            </a:r>
            <a:br>
              <a:rPr lang="nl-NL" b="1"/>
            </a:br>
            <a:endParaRPr lang="nl-NL" b="1"/>
          </a:p>
        </p:txBody>
      </p:sp>
    </p:spTree>
    <p:extLst>
      <p:ext uri="{BB962C8B-B14F-4D97-AF65-F5344CB8AC3E}">
        <p14:creationId xmlns:p14="http://schemas.microsoft.com/office/powerpoint/2010/main" val="986187595"/>
      </p:ext>
    </p:extLst>
  </p:cSld>
  <p:clrMapOvr>
    <a:masterClrMapping/>
  </p:clrMapOvr>
  <mc:AlternateContent xmlns:mc="http://schemas.openxmlformats.org/markup-compatibility/2006" xmlns:p14="http://schemas.microsoft.com/office/powerpoint/2010/main">
    <mc:Choice Requires="p14">
      <p:transition spd="slow" p14:dur="2000" advTm="102288"/>
    </mc:Choice>
    <mc:Fallback xmlns="">
      <p:transition spd="slow" advTm="10228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inhoud 7" descr="Afbeelding met tekst, schermopname, plant, buitenshuis&#10;&#10;Automatisch gegenereerde beschrijving">
            <a:extLst>
              <a:ext uri="{FF2B5EF4-FFF2-40B4-BE49-F238E27FC236}">
                <a16:creationId xmlns:a16="http://schemas.microsoft.com/office/drawing/2014/main" id="{B5949C88-B12A-E735-C8DD-643EC23BD8B0}"/>
              </a:ext>
            </a:extLst>
          </p:cNvPr>
          <p:cNvPicPr>
            <a:picLocks noGrp="1" noChangeAspect="1"/>
          </p:cNvPicPr>
          <p:nvPr>
            <p:ph sz="quarter" idx="13"/>
          </p:nvPr>
        </p:nvPicPr>
        <p:blipFill>
          <a:blip r:embed="rId3"/>
          <a:stretch>
            <a:fillRect/>
          </a:stretch>
        </p:blipFill>
        <p:spPr>
          <a:xfrm>
            <a:off x="7238372" y="-73074"/>
            <a:ext cx="1843797" cy="2634352"/>
          </a:xfrm>
        </p:spPr>
      </p:pic>
      <p:sp>
        <p:nvSpPr>
          <p:cNvPr id="6" name="Tijdelijke aanduiding voor dianummer 5">
            <a:extLst>
              <a:ext uri="{FF2B5EF4-FFF2-40B4-BE49-F238E27FC236}">
                <a16:creationId xmlns:a16="http://schemas.microsoft.com/office/drawing/2014/main" id="{3B4AE872-8B83-B7CB-00E6-3F018F4FD316}"/>
              </a:ext>
            </a:extLst>
          </p:cNvPr>
          <p:cNvSpPr>
            <a:spLocks noGrp="1"/>
          </p:cNvSpPr>
          <p:nvPr>
            <p:ph type="sldNum" sz="quarter" idx="16"/>
          </p:nvPr>
        </p:nvSpPr>
        <p:spPr/>
        <p:txBody>
          <a:bodyPr/>
          <a:lstStyle/>
          <a:p>
            <a:pPr>
              <a:defRPr/>
            </a:pPr>
            <a:fld id="{C15E2364-82A4-DE48-9B47-8D308C858E7C}" type="slidenum">
              <a:rPr lang="en-US" smtClean="0"/>
              <a:pPr>
                <a:defRPr/>
              </a:pPr>
              <a:t>11</a:t>
            </a:fld>
            <a:endParaRPr lang="en-US"/>
          </a:p>
        </p:txBody>
      </p:sp>
      <p:pic>
        <p:nvPicPr>
          <p:cNvPr id="10" name="Afbeelding 9" descr="Afbeelding met tekst, schermopname, gras, boom&#10;&#10;Automatisch gegenereerde beschrijving">
            <a:extLst>
              <a:ext uri="{FF2B5EF4-FFF2-40B4-BE49-F238E27FC236}">
                <a16:creationId xmlns:a16="http://schemas.microsoft.com/office/drawing/2014/main" id="{4BD23F2D-A477-508F-7544-1BE5EE5B24FE}"/>
              </a:ext>
            </a:extLst>
          </p:cNvPr>
          <p:cNvPicPr>
            <a:picLocks noChangeAspect="1"/>
          </p:cNvPicPr>
          <p:nvPr/>
        </p:nvPicPr>
        <p:blipFill>
          <a:blip r:embed="rId4"/>
          <a:stretch>
            <a:fillRect/>
          </a:stretch>
        </p:blipFill>
        <p:spPr>
          <a:xfrm>
            <a:off x="5816304" y="1127951"/>
            <a:ext cx="1723028" cy="2480061"/>
          </a:xfrm>
          <a:prstGeom prst="rect">
            <a:avLst/>
          </a:prstGeom>
        </p:spPr>
      </p:pic>
      <p:sp>
        <p:nvSpPr>
          <p:cNvPr id="11" name="Tekstvak 10">
            <a:extLst>
              <a:ext uri="{FF2B5EF4-FFF2-40B4-BE49-F238E27FC236}">
                <a16:creationId xmlns:a16="http://schemas.microsoft.com/office/drawing/2014/main" id="{20A73E09-FF9C-FA73-D4D1-419C274B0925}"/>
              </a:ext>
            </a:extLst>
          </p:cNvPr>
          <p:cNvSpPr txBox="1"/>
          <p:nvPr/>
        </p:nvSpPr>
        <p:spPr>
          <a:xfrm>
            <a:off x="164858" y="709531"/>
            <a:ext cx="5967314" cy="1815882"/>
          </a:xfrm>
          <a:prstGeom prst="rect">
            <a:avLst/>
          </a:prstGeom>
          <a:noFill/>
        </p:spPr>
        <p:txBody>
          <a:bodyPr wrap="square" lIns="91440" tIns="45720" rIns="91440" bIns="45720" anchor="t">
            <a:spAutoFit/>
          </a:bodyPr>
          <a:lstStyle/>
          <a:p>
            <a:r>
              <a:rPr lang="nl-NL" sz="1600" u="sng">
                <a:latin typeface="Calibri"/>
                <a:ea typeface="MS PGothic"/>
                <a:cs typeface="Calibri"/>
              </a:rPr>
              <a:t>12 syntheserapporten met:</a:t>
            </a:r>
          </a:p>
          <a:p>
            <a:pPr marL="742950" lvl="1" indent="-285750">
              <a:buFont typeface="Arial" panose="020B0604020202020204" pitchFamily="34" charset="0"/>
              <a:buChar char="•"/>
            </a:pPr>
            <a:r>
              <a:rPr lang="nl-NL" sz="1600">
                <a:latin typeface="Calibri"/>
                <a:ea typeface="MS PGothic"/>
                <a:cs typeface="Calibri"/>
              </a:rPr>
              <a:t>Een analyse op basis ecologisch beoordelingskader</a:t>
            </a:r>
            <a:endParaRPr lang="nl-NL" sz="160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nl-NL" sz="1600">
                <a:latin typeface="Calibri"/>
                <a:ea typeface="MS PGothic"/>
                <a:cs typeface="Calibri"/>
              </a:rPr>
              <a:t>Beschrijving deelgebied, relatief belang</a:t>
            </a:r>
          </a:p>
          <a:p>
            <a:pPr marL="742950" lvl="1" indent="-285750">
              <a:buFont typeface="Arial" panose="020B0604020202020204" pitchFamily="34" charset="0"/>
              <a:buChar char="•"/>
            </a:pPr>
            <a:r>
              <a:rPr lang="nl-NL" sz="1600">
                <a:latin typeface="Calibri"/>
                <a:ea typeface="MS PGothic"/>
                <a:cs typeface="Calibri"/>
              </a:rPr>
              <a:t>Knelpunten, kansen en maatregelen</a:t>
            </a:r>
          </a:p>
          <a:p>
            <a:endParaRPr lang="nl-NL" sz="1600" b="1" i="1">
              <a:latin typeface="Calibri"/>
              <a:ea typeface="MS PGothic"/>
              <a:cs typeface="Calibri"/>
            </a:endParaRPr>
          </a:p>
          <a:p>
            <a:r>
              <a:rPr lang="nl-NL" sz="1600" b="1" i="1">
                <a:latin typeface="Calibri"/>
                <a:ea typeface="MS PGothic"/>
                <a:cs typeface="Calibri"/>
              </a:rPr>
              <a:t>`Input:</a:t>
            </a:r>
            <a:r>
              <a:rPr lang="nl-NL" sz="1600" i="1">
                <a:latin typeface="Calibri"/>
                <a:ea typeface="MS PGothic"/>
                <a:cs typeface="Calibri"/>
              </a:rPr>
              <a:t> ecologische kennis en ervaring van de terreinbeheerders, NDFF-data, data SOVON </a:t>
            </a:r>
            <a:r>
              <a:rPr lang="nl-NL" sz="1600" i="1" err="1">
                <a:latin typeface="Calibri"/>
                <a:ea typeface="MS PGothic"/>
                <a:cs typeface="Calibri"/>
              </a:rPr>
              <a:t>etc</a:t>
            </a:r>
            <a:endParaRPr lang="nl-NL" sz="1800" i="1">
              <a:latin typeface="Calibri"/>
              <a:ea typeface="MS PGothic"/>
              <a:cs typeface="Calibri"/>
            </a:endParaRPr>
          </a:p>
        </p:txBody>
      </p:sp>
      <p:sp>
        <p:nvSpPr>
          <p:cNvPr id="12" name="Titel 11">
            <a:extLst>
              <a:ext uri="{FF2B5EF4-FFF2-40B4-BE49-F238E27FC236}">
                <a16:creationId xmlns:a16="http://schemas.microsoft.com/office/drawing/2014/main" id="{FD43251F-BBF7-4E9B-C732-16D45143E36F}"/>
              </a:ext>
            </a:extLst>
          </p:cNvPr>
          <p:cNvSpPr txBox="1">
            <a:spLocks noGrp="1"/>
          </p:cNvSpPr>
          <p:nvPr>
            <p:ph type="title"/>
          </p:nvPr>
        </p:nvSpPr>
        <p:spPr>
          <a:xfrm>
            <a:off x="110701" y="77788"/>
            <a:ext cx="8008937" cy="505523"/>
          </a:xfrm>
          <a:prstGeom prst="rect">
            <a:avLst/>
          </a:prstGeom>
          <a:noFill/>
        </p:spPr>
        <p:txBody>
          <a:bodyPr wrap="square" rtlCol="0">
            <a:spAutoFit/>
          </a:bodyPr>
          <a:lstStyle/>
          <a:p>
            <a:r>
              <a:rPr lang="nl-NL" sz="3000" b="1">
                <a:latin typeface="Calibri" panose="020F0502020204030204" pitchFamily="34" charset="0"/>
                <a:cs typeface="Calibri" panose="020F0502020204030204" pitchFamily="34" charset="0"/>
              </a:rPr>
              <a:t>Aanpak bossen en heiden en stuifzanden (2)</a:t>
            </a:r>
          </a:p>
        </p:txBody>
      </p:sp>
      <p:sp>
        <p:nvSpPr>
          <p:cNvPr id="17" name="Tekstvak 16">
            <a:extLst>
              <a:ext uri="{FF2B5EF4-FFF2-40B4-BE49-F238E27FC236}">
                <a16:creationId xmlns:a16="http://schemas.microsoft.com/office/drawing/2014/main" id="{EA443C14-B77E-6D38-1F17-4B13E8E280E9}"/>
              </a:ext>
            </a:extLst>
          </p:cNvPr>
          <p:cNvSpPr txBox="1"/>
          <p:nvPr/>
        </p:nvSpPr>
        <p:spPr>
          <a:xfrm>
            <a:off x="199259" y="2349940"/>
            <a:ext cx="5756162" cy="1815882"/>
          </a:xfrm>
          <a:prstGeom prst="rect">
            <a:avLst/>
          </a:prstGeom>
          <a:noFill/>
        </p:spPr>
        <p:txBody>
          <a:bodyPr wrap="square" lIns="91440" tIns="45720" rIns="91440" bIns="45720" anchor="t">
            <a:spAutoFit/>
          </a:bodyPr>
          <a:lstStyle/>
          <a:p>
            <a:endParaRPr lang="nl-NL" sz="1600" dirty="0">
              <a:latin typeface="Calibri" panose="020F0502020204030204" pitchFamily="34" charset="0"/>
              <a:cs typeface="Calibri" panose="020F0502020204030204" pitchFamily="34" charset="0"/>
            </a:endParaRPr>
          </a:p>
          <a:p>
            <a:endParaRPr lang="nl-NL" sz="1600" u="sng" dirty="0">
              <a:latin typeface="Calibri"/>
              <a:ea typeface="MS PGothic"/>
              <a:cs typeface="Calibri"/>
            </a:endParaRPr>
          </a:p>
          <a:p>
            <a:r>
              <a:rPr lang="nl-NL" sz="1600" u="sng" dirty="0" err="1">
                <a:latin typeface="Calibri"/>
                <a:ea typeface="MS PGothic"/>
                <a:cs typeface="Calibri"/>
              </a:rPr>
              <a:t>Veluwebrede</a:t>
            </a:r>
            <a:r>
              <a:rPr lang="nl-NL" sz="1600" u="sng" dirty="0">
                <a:latin typeface="Calibri"/>
                <a:ea typeface="MS PGothic"/>
                <a:cs typeface="Calibri"/>
              </a:rPr>
              <a:t> analyse</a:t>
            </a:r>
          </a:p>
          <a:p>
            <a:pPr marL="742950" lvl="1" indent="-285750">
              <a:buFont typeface="Arial" panose="020B0604020202020204" pitchFamily="34" charset="0"/>
              <a:buChar char="•"/>
            </a:pPr>
            <a:r>
              <a:rPr lang="nl-NL" sz="1600" dirty="0">
                <a:latin typeface="Calibri"/>
                <a:ea typeface="MS PGothic"/>
                <a:cs typeface="Calibri"/>
              </a:rPr>
              <a:t>Gezamenlijk inzicht belang deelgebied </a:t>
            </a:r>
          </a:p>
          <a:p>
            <a:pPr marL="742950" lvl="1" indent="-285750">
              <a:buFont typeface="Arial" panose="020B0604020202020204" pitchFamily="34" charset="0"/>
              <a:buChar char="•"/>
            </a:pPr>
            <a:r>
              <a:rPr lang="nl-NL" sz="1600" dirty="0">
                <a:latin typeface="Calibri"/>
                <a:ea typeface="MS PGothic"/>
                <a:cs typeface="Calibri"/>
              </a:rPr>
              <a:t>Totale synthese van bossen en heide voor Veluwe </a:t>
            </a:r>
          </a:p>
          <a:p>
            <a:pPr marL="742950" lvl="1" indent="-285750">
              <a:buFont typeface="Arial" panose="020B0604020202020204" pitchFamily="34" charset="0"/>
              <a:buChar char="•"/>
            </a:pPr>
            <a:r>
              <a:rPr lang="nl-NL" sz="1600" dirty="0">
                <a:latin typeface="Calibri"/>
                <a:ea typeface="MS PGothic"/>
                <a:cs typeface="Calibri"/>
              </a:rPr>
              <a:t>Totaalpakket maatregelen voor doelbereik </a:t>
            </a:r>
            <a:endParaRPr lang="nl-NL" sz="16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nl-NL" sz="1600" dirty="0">
                <a:latin typeface="Calibri"/>
                <a:ea typeface="MS PGothic"/>
                <a:cs typeface="Calibri"/>
              </a:rPr>
              <a:t>Vooral binnen de N2000, maar ook daarbuiten</a:t>
            </a:r>
          </a:p>
        </p:txBody>
      </p:sp>
      <p:sp>
        <p:nvSpPr>
          <p:cNvPr id="19" name="Tekstvak 18">
            <a:extLst>
              <a:ext uri="{FF2B5EF4-FFF2-40B4-BE49-F238E27FC236}">
                <a16:creationId xmlns:a16="http://schemas.microsoft.com/office/drawing/2014/main" id="{F5A50719-7C51-FC9C-03CC-EEBE9F659F46}"/>
              </a:ext>
            </a:extLst>
          </p:cNvPr>
          <p:cNvSpPr txBox="1"/>
          <p:nvPr/>
        </p:nvSpPr>
        <p:spPr>
          <a:xfrm>
            <a:off x="272890" y="4786690"/>
            <a:ext cx="3976777" cy="1569660"/>
          </a:xfrm>
          <a:prstGeom prst="rect">
            <a:avLst/>
          </a:prstGeom>
          <a:noFill/>
        </p:spPr>
        <p:txBody>
          <a:bodyPr wrap="square" lIns="91440" tIns="45720" rIns="91440" bIns="45720" anchor="t">
            <a:spAutoFit/>
          </a:bodyPr>
          <a:lstStyle/>
          <a:p>
            <a:endParaRPr lang="nl-NL" sz="1600" u="sng">
              <a:latin typeface="Calibri"/>
              <a:ea typeface="MS PGothic"/>
              <a:cs typeface="Calibri"/>
            </a:endParaRPr>
          </a:p>
          <a:p>
            <a:r>
              <a:rPr lang="nl-NL" sz="1600" u="sng">
                <a:latin typeface="Calibri"/>
                <a:ea typeface="MS PGothic"/>
                <a:cs typeface="Calibri"/>
              </a:rPr>
              <a:t>Aangevuld met rapportages zoals: </a:t>
            </a:r>
            <a:endParaRPr lang="nl-NL" sz="1600" u="sng">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nl-NL" sz="1600">
                <a:latin typeface="Calibri"/>
                <a:ea typeface="MS PGothic"/>
                <a:cs typeface="Calibri"/>
              </a:rPr>
              <a:t>Effect wilddruk en structuurbeoordeling bos</a:t>
            </a:r>
          </a:p>
          <a:p>
            <a:pPr marL="285750" indent="-285750">
              <a:buFont typeface="Arial" panose="020B0604020202020204" pitchFamily="34" charset="0"/>
              <a:buChar char="•"/>
            </a:pPr>
            <a:r>
              <a:rPr lang="nl-NL" sz="1600">
                <a:latin typeface="Calibri"/>
                <a:ea typeface="MS PGothic"/>
                <a:cs typeface="Calibri"/>
              </a:rPr>
              <a:t>Herstel leefgebied specifieke soorten</a:t>
            </a:r>
          </a:p>
          <a:p>
            <a:endParaRPr lang="nl-NL" sz="1600">
              <a:latin typeface="Calibri" panose="020F0502020204030204" pitchFamily="34" charset="0"/>
              <a:cs typeface="Calibri" panose="020F0502020204030204" pitchFamily="34" charset="0"/>
            </a:endParaRPr>
          </a:p>
        </p:txBody>
      </p:sp>
      <p:pic>
        <p:nvPicPr>
          <p:cNvPr id="23" name="Afbeelding 22" descr="Afbeelding met ongewerveld dier, insect, ongedierte, geleedpotige&#10;&#10;Automatisch gegenereerde beschrijving">
            <a:extLst>
              <a:ext uri="{FF2B5EF4-FFF2-40B4-BE49-F238E27FC236}">
                <a16:creationId xmlns:a16="http://schemas.microsoft.com/office/drawing/2014/main" id="{18DA6227-738A-3FEB-4F10-A81E9E89480A}"/>
              </a:ext>
            </a:extLst>
          </p:cNvPr>
          <p:cNvPicPr>
            <a:picLocks noChangeAspect="1"/>
          </p:cNvPicPr>
          <p:nvPr/>
        </p:nvPicPr>
        <p:blipFill>
          <a:blip r:embed="rId5"/>
          <a:stretch>
            <a:fillRect/>
          </a:stretch>
        </p:blipFill>
        <p:spPr>
          <a:xfrm>
            <a:off x="4149863" y="4365795"/>
            <a:ext cx="1160416" cy="1650871"/>
          </a:xfrm>
          <a:prstGeom prst="rect">
            <a:avLst/>
          </a:prstGeom>
        </p:spPr>
      </p:pic>
      <p:pic>
        <p:nvPicPr>
          <p:cNvPr id="29" name="Afbeelding 28" descr="Afbeelding met tekst, bloem, gras, schermopname&#10;&#10;Automatisch gegenereerde beschrijving">
            <a:extLst>
              <a:ext uri="{FF2B5EF4-FFF2-40B4-BE49-F238E27FC236}">
                <a16:creationId xmlns:a16="http://schemas.microsoft.com/office/drawing/2014/main" id="{D6D8662B-7034-06A5-8414-EF25175CB231}"/>
              </a:ext>
            </a:extLst>
          </p:cNvPr>
          <p:cNvPicPr>
            <a:picLocks noChangeAspect="1"/>
          </p:cNvPicPr>
          <p:nvPr/>
        </p:nvPicPr>
        <p:blipFill>
          <a:blip r:embed="rId6"/>
          <a:stretch>
            <a:fillRect/>
          </a:stretch>
        </p:blipFill>
        <p:spPr>
          <a:xfrm>
            <a:off x="5112582" y="3257881"/>
            <a:ext cx="1553087" cy="2202178"/>
          </a:xfrm>
          <a:prstGeom prst="rect">
            <a:avLst/>
          </a:prstGeom>
        </p:spPr>
      </p:pic>
      <p:pic>
        <p:nvPicPr>
          <p:cNvPr id="33" name="Afbeelding 32" descr="Afbeelding met tekst, boom, schermopname&#10;&#10;Automatisch gegenereerde beschrijving">
            <a:extLst>
              <a:ext uri="{FF2B5EF4-FFF2-40B4-BE49-F238E27FC236}">
                <a16:creationId xmlns:a16="http://schemas.microsoft.com/office/drawing/2014/main" id="{13458AEB-AEBA-92EC-5B50-2C3BF6C1D665}"/>
              </a:ext>
            </a:extLst>
          </p:cNvPr>
          <p:cNvPicPr>
            <a:picLocks noChangeAspect="1"/>
          </p:cNvPicPr>
          <p:nvPr/>
        </p:nvPicPr>
        <p:blipFill>
          <a:blip r:embed="rId7"/>
          <a:stretch>
            <a:fillRect/>
          </a:stretch>
        </p:blipFill>
        <p:spPr>
          <a:xfrm>
            <a:off x="7294535" y="2860556"/>
            <a:ext cx="1650206" cy="2331751"/>
          </a:xfrm>
          <a:prstGeom prst="rect">
            <a:avLst/>
          </a:prstGeom>
        </p:spPr>
      </p:pic>
      <p:pic>
        <p:nvPicPr>
          <p:cNvPr id="21" name="Afbeelding 20" descr="Afbeelding met tekst, schermopname, boom, buitenshuis&#10;&#10;Automatisch gegenereerde beschrijving">
            <a:extLst>
              <a:ext uri="{FF2B5EF4-FFF2-40B4-BE49-F238E27FC236}">
                <a16:creationId xmlns:a16="http://schemas.microsoft.com/office/drawing/2014/main" id="{F871B96C-7644-0B6D-68BF-BE547713C067}"/>
              </a:ext>
            </a:extLst>
          </p:cNvPr>
          <p:cNvPicPr>
            <a:picLocks noChangeAspect="1"/>
          </p:cNvPicPr>
          <p:nvPr/>
        </p:nvPicPr>
        <p:blipFill>
          <a:blip r:embed="rId8"/>
          <a:stretch>
            <a:fillRect/>
          </a:stretch>
        </p:blipFill>
        <p:spPr>
          <a:xfrm>
            <a:off x="6173194" y="4152652"/>
            <a:ext cx="1463820" cy="2077159"/>
          </a:xfrm>
          <a:prstGeom prst="rect">
            <a:avLst/>
          </a:prstGeom>
        </p:spPr>
      </p:pic>
    </p:spTree>
    <p:extLst>
      <p:ext uri="{BB962C8B-B14F-4D97-AF65-F5344CB8AC3E}">
        <p14:creationId xmlns:p14="http://schemas.microsoft.com/office/powerpoint/2010/main" val="1775676003"/>
      </p:ext>
    </p:extLst>
  </p:cSld>
  <p:clrMapOvr>
    <a:masterClrMapping/>
  </p:clrMapOvr>
  <mc:AlternateContent xmlns:mc="http://schemas.openxmlformats.org/markup-compatibility/2006" xmlns:p14="http://schemas.microsoft.com/office/powerpoint/2010/main">
    <mc:Choice Requires="p14">
      <p:transition spd="slow" p14:dur="2000" advTm="89579"/>
    </mc:Choice>
    <mc:Fallback xmlns="">
      <p:transition spd="slow" advTm="8957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650300-F3C5-4EA6-9C9F-4BD45405AB12}"/>
              </a:ext>
            </a:extLst>
          </p:cNvPr>
          <p:cNvSpPr>
            <a:spLocks noGrp="1"/>
          </p:cNvSpPr>
          <p:nvPr>
            <p:ph type="title"/>
          </p:nvPr>
        </p:nvSpPr>
        <p:spPr>
          <a:xfrm>
            <a:off x="-1076600" y="20949"/>
            <a:ext cx="8943975" cy="521952"/>
          </a:xfrm>
        </p:spPr>
        <p:txBody>
          <a:bodyPr/>
          <a:lstStyle/>
          <a:p>
            <a:pPr algn="ctr"/>
            <a:r>
              <a:rPr kumimoji="0" lang="nl-NL" sz="3000" b="1" i="0" u="none" strike="noStrike" kern="1200" cap="none" spc="0" normalizeH="0" baseline="0" noProof="0">
                <a:ln>
                  <a:noFill/>
                </a:ln>
                <a:solidFill>
                  <a:srgbClr val="1B143C"/>
                </a:solidFill>
                <a:effectLst/>
                <a:uLnTx/>
                <a:uFillTx/>
                <a:latin typeface="Calibri" panose="020F0502020204030204" pitchFamily="34" charset="0"/>
                <a:ea typeface="MS PGothic" pitchFamily="34" charset="-128"/>
                <a:cs typeface="Calibri" panose="020F0502020204030204" pitchFamily="34" charset="0"/>
              </a:rPr>
              <a:t>Maatregelen herstelprogramma Bossen</a:t>
            </a:r>
            <a:endParaRPr lang="nl-NL" sz="3600" b="1">
              <a:latin typeface="Calibri" panose="020F0502020204030204" pitchFamily="34" charset="0"/>
              <a:cs typeface="Calibri" panose="020F0502020204030204" pitchFamily="34" charset="0"/>
            </a:endParaRPr>
          </a:p>
        </p:txBody>
      </p:sp>
      <p:pic>
        <p:nvPicPr>
          <p:cNvPr id="4" name="Tijdelijke aanduiding voor inhoud 3">
            <a:extLst>
              <a:ext uri="{FF2B5EF4-FFF2-40B4-BE49-F238E27FC236}">
                <a16:creationId xmlns:a16="http://schemas.microsoft.com/office/drawing/2014/main" id="{AE53EAC8-B9C5-4F87-B6D7-65E6C96B3797}"/>
              </a:ext>
            </a:extLst>
          </p:cNvPr>
          <p:cNvPicPr>
            <a:picLocks noGrp="1" noChangeAspect="1"/>
          </p:cNvPicPr>
          <p:nvPr>
            <p:ph sz="quarter" idx="14"/>
          </p:nvPr>
        </p:nvPicPr>
        <p:blipFill>
          <a:blip r:embed="rId3"/>
          <a:stretch>
            <a:fillRect/>
          </a:stretch>
        </p:blipFill>
        <p:spPr>
          <a:xfrm>
            <a:off x="6175875" y="626813"/>
            <a:ext cx="1472757" cy="2213158"/>
          </a:xfrm>
          <a:prstGeom prst="rect">
            <a:avLst/>
          </a:prstGeom>
        </p:spPr>
      </p:pic>
      <p:pic>
        <p:nvPicPr>
          <p:cNvPr id="21" name="Afbeelding 20">
            <a:extLst>
              <a:ext uri="{FF2B5EF4-FFF2-40B4-BE49-F238E27FC236}">
                <a16:creationId xmlns:a16="http://schemas.microsoft.com/office/drawing/2014/main" id="{8287D828-9F52-4CAC-9E38-50FDC8EB6DFC}"/>
              </a:ext>
            </a:extLst>
          </p:cNvPr>
          <p:cNvPicPr>
            <a:picLocks noChangeAspect="1"/>
          </p:cNvPicPr>
          <p:nvPr/>
        </p:nvPicPr>
        <p:blipFill>
          <a:blip r:embed="rId4"/>
          <a:stretch>
            <a:fillRect/>
          </a:stretch>
        </p:blipFill>
        <p:spPr>
          <a:xfrm>
            <a:off x="5424612" y="5085890"/>
            <a:ext cx="3451806" cy="1741327"/>
          </a:xfrm>
          <a:prstGeom prst="rect">
            <a:avLst/>
          </a:prstGeom>
        </p:spPr>
      </p:pic>
      <p:pic>
        <p:nvPicPr>
          <p:cNvPr id="23" name="Afbeelding 22">
            <a:extLst>
              <a:ext uri="{FF2B5EF4-FFF2-40B4-BE49-F238E27FC236}">
                <a16:creationId xmlns:a16="http://schemas.microsoft.com/office/drawing/2014/main" id="{EC6C5AA6-BCE6-42B2-99EF-5FC1FAA13F7F}"/>
              </a:ext>
            </a:extLst>
          </p:cNvPr>
          <p:cNvPicPr>
            <a:picLocks noChangeAspect="1"/>
          </p:cNvPicPr>
          <p:nvPr/>
        </p:nvPicPr>
        <p:blipFill>
          <a:blip r:embed="rId5"/>
          <a:stretch>
            <a:fillRect/>
          </a:stretch>
        </p:blipFill>
        <p:spPr>
          <a:xfrm>
            <a:off x="6694141" y="3050507"/>
            <a:ext cx="1908983" cy="1469672"/>
          </a:xfrm>
          <a:prstGeom prst="rect">
            <a:avLst/>
          </a:prstGeom>
        </p:spPr>
      </p:pic>
      <p:pic>
        <p:nvPicPr>
          <p:cNvPr id="5" name="Afbeelding 4">
            <a:extLst>
              <a:ext uri="{FF2B5EF4-FFF2-40B4-BE49-F238E27FC236}">
                <a16:creationId xmlns:a16="http://schemas.microsoft.com/office/drawing/2014/main" id="{5076DAF9-B025-466A-9F60-E9A134A85951}"/>
              </a:ext>
            </a:extLst>
          </p:cNvPr>
          <p:cNvPicPr>
            <a:picLocks noChangeAspect="1"/>
          </p:cNvPicPr>
          <p:nvPr/>
        </p:nvPicPr>
        <p:blipFill>
          <a:blip r:embed="rId6"/>
          <a:stretch>
            <a:fillRect/>
          </a:stretch>
        </p:blipFill>
        <p:spPr>
          <a:xfrm>
            <a:off x="7648633" y="-19246"/>
            <a:ext cx="1353429" cy="1127858"/>
          </a:xfrm>
          <a:prstGeom prst="rect">
            <a:avLst/>
          </a:prstGeom>
        </p:spPr>
      </p:pic>
      <p:pic>
        <p:nvPicPr>
          <p:cNvPr id="11" name="Afbeelding 10">
            <a:extLst>
              <a:ext uri="{FF2B5EF4-FFF2-40B4-BE49-F238E27FC236}">
                <a16:creationId xmlns:a16="http://schemas.microsoft.com/office/drawing/2014/main" id="{07A55639-B279-4B5E-BE4C-51E5E247A887}"/>
              </a:ext>
            </a:extLst>
          </p:cNvPr>
          <p:cNvPicPr>
            <a:picLocks noChangeAspect="1"/>
          </p:cNvPicPr>
          <p:nvPr/>
        </p:nvPicPr>
        <p:blipFill>
          <a:blip r:embed="rId7"/>
          <a:stretch>
            <a:fillRect/>
          </a:stretch>
        </p:blipFill>
        <p:spPr>
          <a:xfrm>
            <a:off x="434190" y="5085890"/>
            <a:ext cx="2403579" cy="1599473"/>
          </a:xfrm>
          <a:prstGeom prst="rect">
            <a:avLst/>
          </a:prstGeom>
        </p:spPr>
      </p:pic>
      <p:sp>
        <p:nvSpPr>
          <p:cNvPr id="9" name="Tekstvak 8">
            <a:extLst>
              <a:ext uri="{FF2B5EF4-FFF2-40B4-BE49-F238E27FC236}">
                <a16:creationId xmlns:a16="http://schemas.microsoft.com/office/drawing/2014/main" id="{3C12E7C1-8885-319B-19AA-DD392770047A}"/>
              </a:ext>
            </a:extLst>
          </p:cNvPr>
          <p:cNvSpPr txBox="1"/>
          <p:nvPr/>
        </p:nvSpPr>
        <p:spPr>
          <a:xfrm>
            <a:off x="138120" y="882107"/>
            <a:ext cx="5692002" cy="452431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nl-NL" sz="1600" dirty="0">
                <a:latin typeface="Calibri"/>
                <a:ea typeface="MS PGothic"/>
                <a:cs typeface="Calibri"/>
              </a:rPr>
              <a:t>Kwaliteit verbeteren, verbinden en uitbreiden </a:t>
            </a:r>
            <a:r>
              <a:rPr lang="nl-NL" sz="1600" dirty="0">
                <a:latin typeface="Calibri"/>
                <a:ea typeface="MS PGothic"/>
              </a:rPr>
              <a:t>historische boscomplexen met loofbossen o.a.:</a:t>
            </a:r>
          </a:p>
          <a:p>
            <a:pPr marL="285750" indent="-285750">
              <a:buFont typeface="Arial" panose="020B0604020202020204" pitchFamily="34" charset="0"/>
              <a:buChar char="•"/>
            </a:pPr>
            <a:endParaRPr lang="nl-NL" sz="1600" dirty="0"/>
          </a:p>
          <a:p>
            <a:pPr marL="742950" lvl="1" indent="-285750">
              <a:buFont typeface="Arial" panose="020B0604020202020204" pitchFamily="34" charset="0"/>
              <a:buChar char="•"/>
            </a:pPr>
            <a:r>
              <a:rPr lang="nl-NL" sz="1600" dirty="0">
                <a:latin typeface="Calibri"/>
                <a:ea typeface="MS PGothic"/>
                <a:cs typeface="Calibri"/>
              </a:rPr>
              <a:t>meer veroudering en aftakeling bomen (houtoogstverbod/beperking)</a:t>
            </a:r>
          </a:p>
          <a:p>
            <a:pPr marL="742950" lvl="1" indent="-285750">
              <a:buFont typeface="Arial" panose="020B0604020202020204" pitchFamily="34" charset="0"/>
              <a:buChar char="•"/>
            </a:pPr>
            <a:r>
              <a:rPr lang="nl-NL" sz="1600" dirty="0">
                <a:latin typeface="Calibri"/>
                <a:ea typeface="MS PGothic"/>
                <a:cs typeface="Calibri"/>
              </a:rPr>
              <a:t>ecologisch passende vraat- en wroetdruk,</a:t>
            </a:r>
            <a:endParaRPr lang="nl-NL" sz="1600" dirty="0">
              <a:latin typeface="Calibri"/>
              <a:ea typeface="MS PGothic"/>
            </a:endParaRPr>
          </a:p>
          <a:p>
            <a:pPr marL="742950" lvl="1" indent="-285750">
              <a:buFont typeface="Arial" panose="020B0604020202020204" pitchFamily="34" charset="0"/>
              <a:buChar char="•"/>
            </a:pPr>
            <a:r>
              <a:rPr lang="nl-NL" sz="1600" dirty="0">
                <a:latin typeface="Calibri"/>
                <a:ea typeface="MS PGothic"/>
              </a:rPr>
              <a:t>Bestrijding exoten en omvorming uitheems naaldbos</a:t>
            </a:r>
          </a:p>
          <a:p>
            <a:pPr marL="742950" lvl="1" indent="-285750">
              <a:buFont typeface="Arial" panose="020B0604020202020204" pitchFamily="34" charset="0"/>
              <a:buChar char="•"/>
            </a:pPr>
            <a:endParaRPr lang="nl-NL" sz="1600" dirty="0"/>
          </a:p>
          <a:p>
            <a:pPr lvl="1"/>
            <a:r>
              <a:rPr lang="nl-NL" sz="1600" dirty="0">
                <a:latin typeface="Calibri"/>
                <a:ea typeface="MS PGothic"/>
                <a:sym typeface="Wingdings" panose="05000000000000000000" pitchFamily="2" charset="2"/>
              </a:rPr>
              <a:t> per maatregelgebied </a:t>
            </a:r>
            <a:r>
              <a:rPr lang="nl-NL" sz="1600" dirty="0" err="1">
                <a:latin typeface="Calibri"/>
                <a:ea typeface="MS PGothic"/>
                <a:sym typeface="Wingdings" panose="05000000000000000000" pitchFamily="2" charset="2"/>
              </a:rPr>
              <a:t>PvA</a:t>
            </a:r>
            <a:r>
              <a:rPr lang="nl-NL" sz="1600" dirty="0">
                <a:latin typeface="Calibri"/>
                <a:ea typeface="MS PGothic"/>
                <a:sym typeface="Wingdings" panose="05000000000000000000" pitchFamily="2" charset="2"/>
              </a:rPr>
              <a:t> voor ecologisch passend plan door de boseigenaar.</a:t>
            </a:r>
            <a:endParaRPr lang="nl-NL" sz="1600" dirty="0">
              <a:latin typeface="Calibri"/>
              <a:ea typeface="MS PGothic"/>
            </a:endParaRPr>
          </a:p>
          <a:p>
            <a:pPr marL="285750" indent="-285750">
              <a:buFont typeface="Arial" panose="020B0604020202020204" pitchFamily="34" charset="0"/>
              <a:buChar char="•"/>
            </a:pPr>
            <a:endParaRPr lang="nl-NL" sz="1600" dirty="0">
              <a:latin typeface="Calibri"/>
              <a:ea typeface="MS PGothic"/>
            </a:endParaRPr>
          </a:p>
          <a:p>
            <a:pPr marL="285750" indent="-285750">
              <a:buFont typeface="Arial" panose="020B0604020202020204" pitchFamily="34" charset="0"/>
              <a:buChar char="•"/>
            </a:pPr>
            <a:r>
              <a:rPr lang="nl-NL" sz="1600" dirty="0">
                <a:latin typeface="Calibri"/>
                <a:ea typeface="MS PGothic"/>
              </a:rPr>
              <a:t>Randvoorwaarden beheer in habitatbossen </a:t>
            </a:r>
          </a:p>
          <a:p>
            <a:pPr marL="285750" indent="-285750">
              <a:buFont typeface="Arial" panose="020B0604020202020204" pitchFamily="34" charset="0"/>
              <a:buChar char="•"/>
            </a:pPr>
            <a:endParaRPr lang="nl-NL" sz="1600" dirty="0">
              <a:latin typeface="Calibri"/>
              <a:ea typeface="MS PGothic"/>
            </a:endParaRPr>
          </a:p>
          <a:p>
            <a:pPr marL="285750" indent="-285750">
              <a:buFont typeface="Arial" panose="020B0604020202020204" pitchFamily="34" charset="0"/>
              <a:buChar char="•"/>
            </a:pPr>
            <a:r>
              <a:rPr lang="nl-NL" sz="1600" dirty="0" err="1">
                <a:latin typeface="Calibri"/>
                <a:ea typeface="MS PGothic"/>
              </a:rPr>
              <a:t>Soortspecifieke</a:t>
            </a:r>
            <a:r>
              <a:rPr lang="nl-NL" sz="1600" dirty="0">
                <a:latin typeface="Calibri"/>
                <a:ea typeface="MS PGothic"/>
              </a:rPr>
              <a:t> maatregelen Vliegend hert, Wespendief, Zwarte specht</a:t>
            </a:r>
          </a:p>
          <a:p>
            <a:pPr marL="285750" indent="-285750">
              <a:buFont typeface="Arial" panose="020B0604020202020204" pitchFamily="34" charset="0"/>
              <a:buChar char="•"/>
            </a:pPr>
            <a:endParaRPr lang="nl-NL" sz="1600" dirty="0">
              <a:latin typeface="Calibri"/>
              <a:ea typeface="MS PGothic"/>
            </a:endParaRPr>
          </a:p>
          <a:p>
            <a:pPr marL="285750" indent="-285750">
              <a:buFont typeface="Arial" panose="020B0604020202020204" pitchFamily="34" charset="0"/>
              <a:buChar char="•"/>
            </a:pPr>
            <a:r>
              <a:rPr lang="nl-NL" sz="1600" dirty="0">
                <a:latin typeface="Calibri"/>
                <a:ea typeface="MS PGothic"/>
              </a:rPr>
              <a:t>Fundamenteel onderzoek o.a. Steenmeel in oude eikenbossen</a:t>
            </a:r>
            <a:endParaRPr lang="nl-NL" sz="1600" dirty="0"/>
          </a:p>
          <a:p>
            <a:endParaRPr lang="nl-NL" sz="1600" dirty="0"/>
          </a:p>
        </p:txBody>
      </p:sp>
    </p:spTree>
    <p:extLst>
      <p:ext uri="{BB962C8B-B14F-4D97-AF65-F5344CB8AC3E}">
        <p14:creationId xmlns:p14="http://schemas.microsoft.com/office/powerpoint/2010/main" val="1552703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DF7897D-4DD9-D76E-E3D4-8E7EA27B9B8E}"/>
              </a:ext>
            </a:extLst>
          </p:cNvPr>
          <p:cNvPicPr>
            <a:picLocks noChangeAspect="1"/>
          </p:cNvPicPr>
          <p:nvPr/>
        </p:nvPicPr>
        <p:blipFill>
          <a:blip r:embed="rId3"/>
          <a:stretch>
            <a:fillRect/>
          </a:stretch>
        </p:blipFill>
        <p:spPr>
          <a:xfrm>
            <a:off x="3542636" y="1133754"/>
            <a:ext cx="7924951" cy="5943714"/>
          </a:xfrm>
          <a:prstGeom prst="rect">
            <a:avLst/>
          </a:prstGeom>
        </p:spPr>
      </p:pic>
      <p:sp>
        <p:nvSpPr>
          <p:cNvPr id="3" name="Titel 2">
            <a:extLst>
              <a:ext uri="{FF2B5EF4-FFF2-40B4-BE49-F238E27FC236}">
                <a16:creationId xmlns:a16="http://schemas.microsoft.com/office/drawing/2014/main" id="{53D5CFCA-9D3E-7AEE-37ED-B1BA68CF51D4}"/>
              </a:ext>
            </a:extLst>
          </p:cNvPr>
          <p:cNvSpPr>
            <a:spLocks noGrp="1"/>
          </p:cNvSpPr>
          <p:nvPr>
            <p:ph type="title"/>
          </p:nvPr>
        </p:nvSpPr>
        <p:spPr>
          <a:xfrm>
            <a:off x="152400" y="96976"/>
            <a:ext cx="8991600" cy="646253"/>
          </a:xfrm>
        </p:spPr>
        <p:txBody>
          <a:bodyPr/>
          <a:lstStyle/>
          <a:p>
            <a:pPr marL="0" indent="0" algn="ctr">
              <a:buNone/>
            </a:pPr>
            <a:r>
              <a:rPr lang="nl-NL" sz="3000" b="1">
                <a:latin typeface="Calibri"/>
                <a:ea typeface="MS PGothic"/>
              </a:rPr>
              <a:t>Houtoogstverbod en -beperking </a:t>
            </a:r>
            <a:r>
              <a:rPr lang="nl-NL" sz="3000" b="1" err="1">
                <a:latin typeface="Calibri"/>
                <a:ea typeface="MS PGothic"/>
              </a:rPr>
              <a:t>boshabitats</a:t>
            </a:r>
            <a:endParaRPr lang="nl-NL" sz="3000" b="1">
              <a:latin typeface="Calibri"/>
              <a:ea typeface="MS PGothic"/>
            </a:endParaRPr>
          </a:p>
        </p:txBody>
      </p:sp>
      <p:sp>
        <p:nvSpPr>
          <p:cNvPr id="4" name="Tijdelijke aanduiding voor dianummer 3">
            <a:extLst>
              <a:ext uri="{FF2B5EF4-FFF2-40B4-BE49-F238E27FC236}">
                <a16:creationId xmlns:a16="http://schemas.microsoft.com/office/drawing/2014/main" id="{7DF2359B-4BD6-B016-CA77-CD447BAB3F9A}"/>
              </a:ext>
            </a:extLst>
          </p:cNvPr>
          <p:cNvSpPr>
            <a:spLocks noGrp="1"/>
          </p:cNvSpPr>
          <p:nvPr>
            <p:ph type="sldNum" sz="quarter" idx="15"/>
          </p:nvPr>
        </p:nvSpPr>
        <p:spPr/>
        <p:txBody>
          <a:bodyPr/>
          <a:lstStyle/>
          <a:p>
            <a:pPr>
              <a:defRPr/>
            </a:pPr>
            <a:fld id="{5C607779-D8D7-3B4A-9FD2-C764F6A3213E}" type="slidenum">
              <a:rPr lang="en-US" smtClean="0"/>
              <a:pPr>
                <a:defRPr/>
              </a:pPr>
              <a:t>13</a:t>
            </a:fld>
            <a:endParaRPr lang="en-US"/>
          </a:p>
        </p:txBody>
      </p:sp>
      <p:sp>
        <p:nvSpPr>
          <p:cNvPr id="6" name="Tijdelijke aanduiding voor inhoud 5">
            <a:extLst>
              <a:ext uri="{FF2B5EF4-FFF2-40B4-BE49-F238E27FC236}">
                <a16:creationId xmlns:a16="http://schemas.microsoft.com/office/drawing/2014/main" id="{49160C59-6B08-7748-318E-CA4A09F1B660}"/>
              </a:ext>
            </a:extLst>
          </p:cNvPr>
          <p:cNvSpPr txBox="1">
            <a:spLocks noGrp="1"/>
          </p:cNvSpPr>
          <p:nvPr>
            <p:ph sz="quarter" idx="14"/>
          </p:nvPr>
        </p:nvSpPr>
        <p:spPr>
          <a:xfrm>
            <a:off x="152401" y="743229"/>
            <a:ext cx="6115050" cy="5693866"/>
          </a:xfrm>
          <a:prstGeom prst="rect">
            <a:avLst/>
          </a:prstGeom>
          <a:noFill/>
        </p:spPr>
        <p:txBody>
          <a:bodyPr wrap="square" lIns="91440" tIns="45720" rIns="91440" bIns="45720" anchor="t">
            <a:spAutoFit/>
          </a:bodyPr>
          <a:lstStyle/>
          <a:p>
            <a:pPr marL="0" indent="0">
              <a:buNone/>
            </a:pPr>
            <a:r>
              <a:rPr lang="nl-NL" sz="1600" b="1" dirty="0">
                <a:latin typeface="Calibri"/>
                <a:ea typeface="MS PGothic"/>
              </a:rPr>
              <a:t>Als instandhoudingsmaatregel met als doel:</a:t>
            </a:r>
          </a:p>
          <a:p>
            <a:pPr marL="251460" indent="-251460">
              <a:buFont typeface="Arial" panose="020B0604020202020204" pitchFamily="34" charset="0"/>
              <a:buChar char="•"/>
            </a:pPr>
            <a:r>
              <a:rPr lang="nl-NL" sz="1600" dirty="0">
                <a:latin typeface="Calibri"/>
                <a:ea typeface="MS PGothic"/>
              </a:rPr>
              <a:t>voorkomen van ongewenste afvoer van voedingsstoffen </a:t>
            </a:r>
          </a:p>
          <a:p>
            <a:pPr marL="251460" indent="-251460"/>
            <a:r>
              <a:rPr lang="nl-NL" sz="1600" dirty="0">
                <a:latin typeface="Calibri"/>
                <a:ea typeface="MS PGothic"/>
              </a:rPr>
              <a:t>ruimte geven aan de natuurlijke processen van veroudering en aftakeling</a:t>
            </a:r>
          </a:p>
          <a:p>
            <a:pPr marL="251460" indent="-251460"/>
            <a:endParaRPr lang="nl-NL" sz="1600" dirty="0">
              <a:latin typeface="Calibri"/>
              <a:ea typeface="MS PGothic"/>
            </a:endParaRPr>
          </a:p>
          <a:p>
            <a:pPr marL="0" indent="0">
              <a:buNone/>
            </a:pPr>
            <a:r>
              <a:rPr lang="nl-NL" sz="1600" b="1" dirty="0">
                <a:latin typeface="Calibri"/>
                <a:ea typeface="MS PGothic"/>
              </a:rPr>
              <a:t>Houtoogstverbod en beperking in kwalificerende </a:t>
            </a:r>
            <a:r>
              <a:rPr lang="nl-NL" sz="1600" b="1" dirty="0" err="1">
                <a:latin typeface="Calibri"/>
                <a:ea typeface="MS PGothic"/>
              </a:rPr>
              <a:t>boshabitats</a:t>
            </a:r>
            <a:endParaRPr lang="nl-NL" sz="1600" b="1" dirty="0">
              <a:latin typeface="Calibri"/>
              <a:ea typeface="MS PGothic"/>
            </a:endParaRPr>
          </a:p>
          <a:p>
            <a:pPr marL="251460" indent="-251460">
              <a:buFont typeface="Arial" panose="020B0604020202020204" pitchFamily="34" charset="0"/>
              <a:buChar char="•"/>
            </a:pPr>
            <a:r>
              <a:rPr lang="nl-NL" sz="1600" dirty="0">
                <a:latin typeface="Calibri"/>
                <a:ea typeface="MS PGothic"/>
              </a:rPr>
              <a:t>Houtoogstverbod binnen meest waardevolle loofboscomplexen: 2.985 hectare (4,6% van de Veluwse bossen). </a:t>
            </a:r>
          </a:p>
          <a:p>
            <a:pPr marL="251460" indent="-251460">
              <a:buFont typeface="Arial" panose="020B0604020202020204" pitchFamily="34" charset="0"/>
              <a:buChar char="•"/>
            </a:pPr>
            <a:r>
              <a:rPr lang="nl-NL" sz="1600" dirty="0">
                <a:latin typeface="Calibri"/>
                <a:ea typeface="MS PGothic"/>
              </a:rPr>
              <a:t>De houtoogstbeperking binnen het overige kwalificerend boshabitat: 3.849 hectare (5,9% van de Veluwse bossen). </a:t>
            </a:r>
          </a:p>
          <a:p>
            <a:pPr marL="251460" indent="-251460">
              <a:buFont typeface="Arial" panose="020B0604020202020204" pitchFamily="34" charset="0"/>
              <a:buChar char="•"/>
            </a:pPr>
            <a:endParaRPr lang="nl-NL" sz="1600" dirty="0">
              <a:latin typeface="Calibri"/>
              <a:ea typeface="MS PGothic"/>
            </a:endParaRPr>
          </a:p>
          <a:p>
            <a:pPr marL="0" indent="0">
              <a:buNone/>
            </a:pPr>
            <a:r>
              <a:rPr lang="nl-NL" sz="1600" b="1" dirty="0">
                <a:latin typeface="Calibri"/>
                <a:ea typeface="MS PGothic"/>
              </a:rPr>
              <a:t>Herstelmaatregel uitbreiding boshabitat</a:t>
            </a:r>
          </a:p>
          <a:p>
            <a:pPr marL="251460" indent="-251460">
              <a:buFont typeface="Arial" panose="020B0604020202020204" pitchFamily="34" charset="0"/>
              <a:buChar char="•"/>
            </a:pPr>
            <a:r>
              <a:rPr lang="nl-NL" sz="1600" dirty="0">
                <a:latin typeface="Calibri"/>
                <a:ea typeface="MS PGothic"/>
              </a:rPr>
              <a:t>Uitfasering houtoogst in uitbreidingsgebieden boshabitat: </a:t>
            </a:r>
          </a:p>
          <a:p>
            <a:pPr marL="0" indent="0">
              <a:buNone/>
            </a:pPr>
            <a:r>
              <a:rPr lang="nl-NL" sz="1600" dirty="0">
                <a:latin typeface="Calibri"/>
                <a:ea typeface="MS PGothic"/>
              </a:rPr>
              <a:t>	ca. 5.600 ha (9% van de Veluwse bossen)</a:t>
            </a:r>
          </a:p>
          <a:p>
            <a:pPr marL="0" indent="0">
              <a:buNone/>
            </a:pPr>
            <a:endParaRPr lang="nl-NL" sz="1600" dirty="0">
              <a:latin typeface="Calibri"/>
              <a:ea typeface="MS PGothic"/>
            </a:endParaRPr>
          </a:p>
          <a:p>
            <a:pPr marL="3634200" lvl="8" indent="0">
              <a:buNone/>
            </a:pPr>
            <a:r>
              <a:rPr lang="nl-NL" sz="1000" i="1" dirty="0">
                <a:latin typeface="Calibri"/>
                <a:ea typeface="MS PGothic"/>
              </a:rPr>
              <a:t>19% van het bos op de Veluwe </a:t>
            </a:r>
            <a:endParaRPr lang="nl-NL" sz="1000" i="1" dirty="0"/>
          </a:p>
          <a:p>
            <a:pPr marL="3634200" lvl="8" indent="0">
              <a:buNone/>
            </a:pPr>
            <a:r>
              <a:rPr lang="nl-NL" sz="1000" i="1" dirty="0">
                <a:latin typeface="Calibri"/>
                <a:ea typeface="MS PGothic"/>
              </a:rPr>
              <a:t>3% van het landelijk bosareaal</a:t>
            </a:r>
          </a:p>
        </p:txBody>
      </p:sp>
      <p:sp>
        <p:nvSpPr>
          <p:cNvPr id="9" name="Tekstvak 8">
            <a:extLst>
              <a:ext uri="{FF2B5EF4-FFF2-40B4-BE49-F238E27FC236}">
                <a16:creationId xmlns:a16="http://schemas.microsoft.com/office/drawing/2014/main" id="{024B2866-98C2-AB3C-CB6D-78BF7BC1D549}"/>
              </a:ext>
            </a:extLst>
          </p:cNvPr>
          <p:cNvSpPr txBox="1"/>
          <p:nvPr/>
        </p:nvSpPr>
        <p:spPr>
          <a:xfrm>
            <a:off x="220663" y="3654751"/>
            <a:ext cx="5710236" cy="338554"/>
          </a:xfrm>
          <a:prstGeom prst="rect">
            <a:avLst/>
          </a:prstGeom>
          <a:noFill/>
        </p:spPr>
        <p:txBody>
          <a:bodyPr wrap="square">
            <a:spAutoFit/>
          </a:bodyPr>
          <a:lstStyle/>
          <a:p>
            <a:endParaRPr lang="nl-NL" sz="1600"/>
          </a:p>
        </p:txBody>
      </p:sp>
    </p:spTree>
    <p:extLst>
      <p:ext uri="{BB962C8B-B14F-4D97-AF65-F5344CB8AC3E}">
        <p14:creationId xmlns:p14="http://schemas.microsoft.com/office/powerpoint/2010/main" val="3168691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A7D82-B976-842E-8B4D-DEA9FE69516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F8286EF-1ACE-217F-760B-08AD8AEC5EF9}"/>
              </a:ext>
            </a:extLst>
          </p:cNvPr>
          <p:cNvSpPr>
            <a:spLocks noGrp="1"/>
          </p:cNvSpPr>
          <p:nvPr>
            <p:ph type="title"/>
          </p:nvPr>
        </p:nvSpPr>
        <p:spPr>
          <a:xfrm>
            <a:off x="-98721" y="126587"/>
            <a:ext cx="8943975" cy="683424"/>
          </a:xfrm>
        </p:spPr>
        <p:txBody>
          <a:bodyPr/>
          <a:lstStyle/>
          <a:p>
            <a:pPr algn="ctr"/>
            <a:r>
              <a:rPr lang="nl-NL" sz="3000" b="1">
                <a:latin typeface="Calibri" panose="020F0502020204030204" pitchFamily="34" charset="0"/>
                <a:cs typeface="Calibri" panose="020F0502020204030204" pitchFamily="34" charset="0"/>
              </a:rPr>
              <a:t>Maatregelen Herstelprogramma Heide en stuifzanden</a:t>
            </a:r>
          </a:p>
        </p:txBody>
      </p:sp>
      <p:sp>
        <p:nvSpPr>
          <p:cNvPr id="4" name="Tijdelijke aanduiding voor dianummer 3">
            <a:extLst>
              <a:ext uri="{FF2B5EF4-FFF2-40B4-BE49-F238E27FC236}">
                <a16:creationId xmlns:a16="http://schemas.microsoft.com/office/drawing/2014/main" id="{298CAB67-91FC-7616-81BC-251FE47D8514}"/>
              </a:ext>
            </a:extLst>
          </p:cNvPr>
          <p:cNvSpPr>
            <a:spLocks noGrp="1"/>
          </p:cNvSpPr>
          <p:nvPr>
            <p:ph type="sldNum" sz="quarter" idx="15"/>
          </p:nvPr>
        </p:nvSpPr>
        <p:spPr/>
        <p:txBody>
          <a:bodyPr/>
          <a:lstStyle/>
          <a:p>
            <a:pPr>
              <a:defRPr/>
            </a:pPr>
            <a:fld id="{5C607779-D8D7-3B4A-9FD2-C764F6A3213E}" type="slidenum">
              <a:rPr lang="en-US" smtClean="0"/>
              <a:pPr>
                <a:defRPr/>
              </a:pPr>
              <a:t>14</a:t>
            </a:fld>
            <a:endParaRPr lang="en-US"/>
          </a:p>
        </p:txBody>
      </p:sp>
      <p:sp>
        <p:nvSpPr>
          <p:cNvPr id="6" name="Tijdelijke aanduiding voor inhoud 1">
            <a:extLst>
              <a:ext uri="{FF2B5EF4-FFF2-40B4-BE49-F238E27FC236}">
                <a16:creationId xmlns:a16="http://schemas.microsoft.com/office/drawing/2014/main" id="{3E83623D-852C-EFAE-A4C3-C069E86CBE1B}"/>
              </a:ext>
            </a:extLst>
          </p:cNvPr>
          <p:cNvSpPr>
            <a:spLocks noGrp="1"/>
          </p:cNvSpPr>
          <p:nvPr>
            <p:ph sz="quarter" idx="14"/>
          </p:nvPr>
        </p:nvSpPr>
        <p:spPr>
          <a:xfrm>
            <a:off x="245668" y="425321"/>
            <a:ext cx="8743950" cy="5931030"/>
          </a:xfrm>
        </p:spPr>
        <p:txBody>
          <a:bodyPr/>
          <a:lstStyle/>
          <a:p>
            <a:pPr marL="0" indent="0">
              <a:buNone/>
            </a:pPr>
            <a:endParaRPr lang="nl-NL"/>
          </a:p>
          <a:p>
            <a:pPr marL="0" indent="0">
              <a:buNone/>
            </a:pPr>
            <a:endParaRPr lang="nl-NL"/>
          </a:p>
          <a:p>
            <a:pPr marL="0" indent="0">
              <a:buNone/>
            </a:pPr>
            <a:endParaRPr lang="nl-NL"/>
          </a:p>
          <a:p>
            <a:pPr marL="0" indent="0">
              <a:buNone/>
            </a:pPr>
            <a:endParaRPr lang="nl-NL"/>
          </a:p>
          <a:p>
            <a:pPr marL="0" indent="0">
              <a:buNone/>
            </a:pPr>
            <a:endParaRPr lang="nl-NL"/>
          </a:p>
          <a:p>
            <a:pPr marL="0" indent="0">
              <a:buNone/>
            </a:pPr>
            <a:endParaRPr lang="nl-NL"/>
          </a:p>
        </p:txBody>
      </p:sp>
      <p:grpSp>
        <p:nvGrpSpPr>
          <p:cNvPr id="16" name="Groep 15">
            <a:extLst>
              <a:ext uri="{FF2B5EF4-FFF2-40B4-BE49-F238E27FC236}">
                <a16:creationId xmlns:a16="http://schemas.microsoft.com/office/drawing/2014/main" id="{2B53D83D-7A5F-6189-2B95-97B53001BF00}"/>
              </a:ext>
            </a:extLst>
          </p:cNvPr>
          <p:cNvGrpSpPr/>
          <p:nvPr/>
        </p:nvGrpSpPr>
        <p:grpSpPr>
          <a:xfrm>
            <a:off x="7769637" y="-26081"/>
            <a:ext cx="1374363" cy="1055460"/>
            <a:chOff x="7276291" y="64636"/>
            <a:chExt cx="1374363" cy="1055460"/>
          </a:xfrm>
        </p:grpSpPr>
        <p:pic>
          <p:nvPicPr>
            <p:cNvPr id="17" name="Afbeelding 16">
              <a:extLst>
                <a:ext uri="{FF2B5EF4-FFF2-40B4-BE49-F238E27FC236}">
                  <a16:creationId xmlns:a16="http://schemas.microsoft.com/office/drawing/2014/main" id="{FB07C615-ABEC-E2FD-AE62-69C782B18052}"/>
                </a:ext>
              </a:extLst>
            </p:cNvPr>
            <p:cNvPicPr>
              <a:picLocks noChangeAspect="1"/>
            </p:cNvPicPr>
            <p:nvPr/>
          </p:nvPicPr>
          <p:blipFill>
            <a:blip r:embed="rId3"/>
            <a:stretch>
              <a:fillRect/>
            </a:stretch>
          </p:blipFill>
          <p:spPr>
            <a:xfrm>
              <a:off x="7672239" y="659461"/>
              <a:ext cx="768163" cy="365792"/>
            </a:xfrm>
            <a:prstGeom prst="rect">
              <a:avLst/>
            </a:prstGeom>
          </p:spPr>
        </p:pic>
        <p:grpSp>
          <p:nvGrpSpPr>
            <p:cNvPr id="18" name="Groep 17">
              <a:extLst>
                <a:ext uri="{FF2B5EF4-FFF2-40B4-BE49-F238E27FC236}">
                  <a16:creationId xmlns:a16="http://schemas.microsoft.com/office/drawing/2014/main" id="{BAF4D502-ECE4-5D0D-779A-01268979BB46}"/>
                </a:ext>
              </a:extLst>
            </p:cNvPr>
            <p:cNvGrpSpPr/>
            <p:nvPr/>
          </p:nvGrpSpPr>
          <p:grpSpPr>
            <a:xfrm>
              <a:off x="7276291" y="64636"/>
              <a:ext cx="1374363" cy="1055460"/>
              <a:chOff x="7276291" y="64636"/>
              <a:chExt cx="1374363" cy="1055460"/>
            </a:xfrm>
          </p:grpSpPr>
          <p:pic>
            <p:nvPicPr>
              <p:cNvPr id="19" name="Afbeelding 18">
                <a:extLst>
                  <a:ext uri="{FF2B5EF4-FFF2-40B4-BE49-F238E27FC236}">
                    <a16:creationId xmlns:a16="http://schemas.microsoft.com/office/drawing/2014/main" id="{626E2BA8-178F-9492-D76F-C37B38F0EF1C}"/>
                  </a:ext>
                </a:extLst>
              </p:cNvPr>
              <p:cNvPicPr>
                <a:picLocks noChangeAspect="1"/>
              </p:cNvPicPr>
              <p:nvPr/>
            </p:nvPicPr>
            <p:blipFill>
              <a:blip r:embed="rId4"/>
              <a:stretch>
                <a:fillRect/>
              </a:stretch>
            </p:blipFill>
            <p:spPr>
              <a:xfrm>
                <a:off x="8047097" y="64636"/>
                <a:ext cx="603557" cy="841321"/>
              </a:xfrm>
              <a:prstGeom prst="rect">
                <a:avLst/>
              </a:prstGeom>
            </p:spPr>
          </p:pic>
          <p:pic>
            <p:nvPicPr>
              <p:cNvPr id="20" name="Afbeelding 19">
                <a:extLst>
                  <a:ext uri="{FF2B5EF4-FFF2-40B4-BE49-F238E27FC236}">
                    <a16:creationId xmlns:a16="http://schemas.microsoft.com/office/drawing/2014/main" id="{4E7AD3B4-73BD-34CD-FD6D-B4C170541FE0}"/>
                  </a:ext>
                </a:extLst>
              </p:cNvPr>
              <p:cNvPicPr>
                <a:picLocks noChangeAspect="1"/>
              </p:cNvPicPr>
              <p:nvPr/>
            </p:nvPicPr>
            <p:blipFill>
              <a:blip r:embed="rId5"/>
              <a:stretch>
                <a:fillRect/>
              </a:stretch>
            </p:blipFill>
            <p:spPr>
              <a:xfrm>
                <a:off x="7276291" y="778690"/>
                <a:ext cx="1127858" cy="341406"/>
              </a:xfrm>
              <a:prstGeom prst="rect">
                <a:avLst/>
              </a:prstGeom>
            </p:spPr>
          </p:pic>
        </p:grpSp>
      </p:grpSp>
      <p:pic>
        <p:nvPicPr>
          <p:cNvPr id="7" name="Afbeelding 6" descr="Afbeelding met buitenshuis, wolk, Weide, veld&#10;&#10;Automatisch gegenereerde beschrijving">
            <a:extLst>
              <a:ext uri="{FF2B5EF4-FFF2-40B4-BE49-F238E27FC236}">
                <a16:creationId xmlns:a16="http://schemas.microsoft.com/office/drawing/2014/main" id="{05CEA6D8-3880-EE0D-4AF5-5F9A4AF6C5BB}"/>
              </a:ext>
            </a:extLst>
          </p:cNvPr>
          <p:cNvPicPr>
            <a:picLocks noChangeAspect="1"/>
          </p:cNvPicPr>
          <p:nvPr/>
        </p:nvPicPr>
        <p:blipFill rotWithShape="1">
          <a:blip r:embed="rId6"/>
          <a:srcRect t="21818" r="-76" b="30492"/>
          <a:stretch/>
        </p:blipFill>
        <p:spPr>
          <a:xfrm>
            <a:off x="3345983" y="5033693"/>
            <a:ext cx="5798017" cy="1851558"/>
          </a:xfrm>
          <a:prstGeom prst="rect">
            <a:avLst/>
          </a:prstGeom>
        </p:spPr>
      </p:pic>
      <p:sp>
        <p:nvSpPr>
          <p:cNvPr id="11" name="Tekstvak 10">
            <a:extLst>
              <a:ext uri="{FF2B5EF4-FFF2-40B4-BE49-F238E27FC236}">
                <a16:creationId xmlns:a16="http://schemas.microsoft.com/office/drawing/2014/main" id="{43AD4D96-44C7-06DD-E448-609F23F6B14A}"/>
              </a:ext>
            </a:extLst>
          </p:cNvPr>
          <p:cNvSpPr txBox="1"/>
          <p:nvPr/>
        </p:nvSpPr>
        <p:spPr>
          <a:xfrm>
            <a:off x="154382" y="774236"/>
            <a:ext cx="8690872" cy="452431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nl-NL" sz="1600">
                <a:latin typeface="Calibri"/>
                <a:ea typeface="MS PGothic"/>
              </a:rPr>
              <a:t>Behouden en versterken wat er is:</a:t>
            </a:r>
          </a:p>
          <a:p>
            <a:pPr marL="285750" indent="-285750">
              <a:buFont typeface="Arial" panose="020B0604020202020204" pitchFamily="34" charset="0"/>
              <a:buChar char="•"/>
            </a:pPr>
            <a:endParaRPr lang="nl-NL" sz="1600"/>
          </a:p>
          <a:p>
            <a:pPr marL="742950" lvl="1" indent="-285750">
              <a:buFont typeface="Courier New" panose="02070309020205020404" pitchFamily="49" charset="0"/>
              <a:buChar char="o"/>
            </a:pPr>
            <a:r>
              <a:rPr lang="nl-NL" sz="1600">
                <a:latin typeface="Calibri"/>
                <a:ea typeface="MS PGothic"/>
              </a:rPr>
              <a:t>Kwaliteitsverbetering door oppervlaktevergroting </a:t>
            </a:r>
            <a:r>
              <a:rPr lang="nl-NL" sz="1400">
                <a:latin typeface="Calibri"/>
                <a:ea typeface="MS PGothic"/>
              </a:rPr>
              <a:t>(vergroten leefgebied, herstel abiotische variatie (risicospreiding), versterken processen, ruimte voor natuurlijke overgangen);</a:t>
            </a:r>
          </a:p>
          <a:p>
            <a:pPr marL="742950" lvl="1" indent="-285750">
              <a:buFont typeface="Courier New" panose="02070309020205020404" pitchFamily="49" charset="0"/>
              <a:buChar char="o"/>
            </a:pPr>
            <a:endParaRPr lang="nl-NL" sz="1400">
              <a:latin typeface="Calibri"/>
              <a:ea typeface="MS PGothic"/>
            </a:endParaRPr>
          </a:p>
          <a:p>
            <a:pPr marL="742950" lvl="1" indent="-285750">
              <a:buFont typeface="Courier New" panose="02070309020205020404" pitchFamily="49" charset="0"/>
              <a:buChar char="o"/>
            </a:pPr>
            <a:r>
              <a:rPr lang="nl-NL" sz="1600">
                <a:latin typeface="Calibri"/>
                <a:ea typeface="MS PGothic"/>
              </a:rPr>
              <a:t>Versterken </a:t>
            </a:r>
            <a:r>
              <a:rPr lang="nl-NL" sz="1600" err="1">
                <a:latin typeface="Calibri"/>
                <a:ea typeface="MS PGothic"/>
              </a:rPr>
              <a:t>refugia</a:t>
            </a:r>
            <a:r>
              <a:rPr lang="nl-NL" sz="1600">
                <a:latin typeface="Calibri"/>
                <a:ea typeface="MS PGothic"/>
              </a:rPr>
              <a:t> en hotspots (</a:t>
            </a:r>
            <a:r>
              <a:rPr lang="nl-NL" sz="1400">
                <a:latin typeface="Calibri"/>
                <a:ea typeface="MS PGothic"/>
              </a:rPr>
              <a:t>grote vitale populaties nastreven van betreffende karakteristieke soorten, geen sprake van functioneel herstel als karakteristieke soorten verdwijnen);</a:t>
            </a:r>
          </a:p>
          <a:p>
            <a:pPr marL="742950" lvl="1" indent="-285750">
              <a:buFont typeface="Courier New" panose="02070309020205020404" pitchFamily="49" charset="0"/>
              <a:buChar char="o"/>
            </a:pPr>
            <a:endParaRPr lang="nl-NL" sz="1400"/>
          </a:p>
          <a:p>
            <a:pPr marL="742950" lvl="1" indent="-285750">
              <a:buFont typeface="Courier New" panose="02070309020205020404" pitchFamily="49" charset="0"/>
              <a:buChar char="o"/>
            </a:pPr>
            <a:r>
              <a:rPr lang="nl-NL" sz="1600">
                <a:latin typeface="Calibri"/>
                <a:ea typeface="MS PGothic"/>
              </a:rPr>
              <a:t>O.a. door herstel hydrologie en bodemgesteldheid (buffering);</a:t>
            </a:r>
          </a:p>
          <a:p>
            <a:pPr marL="742950" lvl="1" indent="-285750">
              <a:buFont typeface="Courier New" panose="02070309020205020404" pitchFamily="49" charset="0"/>
              <a:buChar char="o"/>
            </a:pPr>
            <a:endParaRPr lang="nl-NL"/>
          </a:p>
          <a:p>
            <a:pPr marL="742950" lvl="1" indent="-285750">
              <a:buFont typeface="Courier New" panose="02070309020205020404" pitchFamily="49" charset="0"/>
              <a:buChar char="o"/>
            </a:pPr>
            <a:r>
              <a:rPr lang="nl-NL" sz="1600">
                <a:latin typeface="Calibri"/>
                <a:ea typeface="MS PGothic"/>
              </a:rPr>
              <a:t>Verbinden en versterken (versterken gradiënten) hotspots;</a:t>
            </a:r>
          </a:p>
          <a:p>
            <a:pPr marL="742950" lvl="1" indent="-285750">
              <a:buFont typeface="Courier New" panose="02070309020205020404" pitchFamily="49" charset="0"/>
              <a:buChar char="o"/>
            </a:pPr>
            <a:endParaRPr lang="nl-NL" sz="1600">
              <a:latin typeface="Calibri"/>
              <a:ea typeface="MS PGothic"/>
            </a:endParaRPr>
          </a:p>
          <a:p>
            <a:pPr marL="742950" lvl="1" indent="-285750">
              <a:buFont typeface="Courier New" panose="02070309020205020404" pitchFamily="49" charset="0"/>
              <a:buChar char="o"/>
            </a:pPr>
            <a:r>
              <a:rPr lang="nl-NL" sz="1600" err="1">
                <a:latin typeface="Calibri"/>
                <a:ea typeface="MS PGothic"/>
              </a:rPr>
              <a:t>Soortspecifieke</a:t>
            </a:r>
            <a:r>
              <a:rPr lang="nl-NL" sz="1600">
                <a:latin typeface="Calibri"/>
                <a:ea typeface="MS PGothic"/>
              </a:rPr>
              <a:t> maatregelen;</a:t>
            </a:r>
          </a:p>
          <a:p>
            <a:pPr marL="285750" indent="-285750">
              <a:buFont typeface="Arial" panose="020B0604020202020204" pitchFamily="34" charset="0"/>
              <a:buChar char="•"/>
            </a:pPr>
            <a:endParaRPr lang="nl-NL" sz="1600">
              <a:latin typeface="Calibri"/>
              <a:ea typeface="MS PGothic"/>
            </a:endParaRPr>
          </a:p>
          <a:p>
            <a:pPr marL="285750" indent="-285750">
              <a:buFont typeface="Arial" panose="020B0604020202020204" pitchFamily="34" charset="0"/>
              <a:buChar char="•"/>
            </a:pPr>
            <a:r>
              <a:rPr lang="nl-NL" sz="1600">
                <a:latin typeface="Calibri"/>
                <a:ea typeface="MS PGothic"/>
              </a:rPr>
              <a:t>Inzetten op meer geleidelijke overgangen naar o.a. rijkere grond en bos.</a:t>
            </a:r>
          </a:p>
          <a:p>
            <a:pPr marL="285750" indent="-285750">
              <a:buFont typeface="Arial" panose="020B0604020202020204" pitchFamily="34" charset="0"/>
              <a:buChar char="•"/>
            </a:pPr>
            <a:endParaRPr lang="nl-NL" sz="1600">
              <a:latin typeface="Calibri"/>
              <a:ea typeface="MS PGothic"/>
            </a:endParaRPr>
          </a:p>
          <a:p>
            <a:pPr marL="285750" indent="-285750">
              <a:buFont typeface="Arial" panose="020B0604020202020204" pitchFamily="34" charset="0"/>
              <a:buChar char="•"/>
            </a:pPr>
            <a:r>
              <a:rPr lang="nl-NL" sz="1600">
                <a:latin typeface="Calibri"/>
                <a:ea typeface="MS PGothic"/>
              </a:rPr>
              <a:t>Kennisvergroting door onderzoek</a:t>
            </a:r>
          </a:p>
          <a:p>
            <a:endParaRPr lang="nl-NL" sz="1600"/>
          </a:p>
        </p:txBody>
      </p:sp>
    </p:spTree>
    <p:extLst>
      <p:ext uri="{BB962C8B-B14F-4D97-AF65-F5344CB8AC3E}">
        <p14:creationId xmlns:p14="http://schemas.microsoft.com/office/powerpoint/2010/main" val="4047236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EACA-21F3-7EA6-5CE9-5B4203673A1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5B300EB-4584-0C02-2756-B1882FE0550E}"/>
              </a:ext>
            </a:extLst>
          </p:cNvPr>
          <p:cNvSpPr>
            <a:spLocks noGrp="1"/>
          </p:cNvSpPr>
          <p:nvPr>
            <p:ph type="title"/>
          </p:nvPr>
        </p:nvSpPr>
        <p:spPr>
          <a:xfrm>
            <a:off x="-119254" y="106055"/>
            <a:ext cx="8943975" cy="683424"/>
          </a:xfrm>
        </p:spPr>
        <p:txBody>
          <a:bodyPr lIns="0" tIns="0" rIns="0" bIns="0" anchor="t"/>
          <a:lstStyle/>
          <a:p>
            <a:pPr algn="ctr"/>
            <a:r>
              <a:rPr lang="nl-NL" sz="3000" b="1">
                <a:latin typeface="Calibri"/>
                <a:ea typeface="MS PGothic"/>
                <a:cs typeface="Calibri"/>
              </a:rPr>
              <a:t>Enkele lopende maatregelen HP Heide en stuifzanden</a:t>
            </a:r>
          </a:p>
        </p:txBody>
      </p:sp>
      <p:sp>
        <p:nvSpPr>
          <p:cNvPr id="4" name="Tijdelijke aanduiding voor dianummer 3">
            <a:extLst>
              <a:ext uri="{FF2B5EF4-FFF2-40B4-BE49-F238E27FC236}">
                <a16:creationId xmlns:a16="http://schemas.microsoft.com/office/drawing/2014/main" id="{0705A7CA-45AF-E6D8-D566-0AE6B3FE601F}"/>
              </a:ext>
            </a:extLst>
          </p:cNvPr>
          <p:cNvSpPr>
            <a:spLocks noGrp="1"/>
          </p:cNvSpPr>
          <p:nvPr>
            <p:ph type="sldNum" sz="quarter" idx="15"/>
          </p:nvPr>
        </p:nvSpPr>
        <p:spPr/>
        <p:txBody>
          <a:bodyPr/>
          <a:lstStyle/>
          <a:p>
            <a:pPr>
              <a:defRPr/>
            </a:pPr>
            <a:fld id="{5C607779-D8D7-3B4A-9FD2-C764F6A3213E}" type="slidenum">
              <a:rPr lang="en-US" smtClean="0"/>
              <a:pPr>
                <a:defRPr/>
              </a:pPr>
              <a:t>15</a:t>
            </a:fld>
            <a:endParaRPr lang="en-US"/>
          </a:p>
        </p:txBody>
      </p:sp>
      <p:sp>
        <p:nvSpPr>
          <p:cNvPr id="6" name="Tijdelijke aanduiding voor inhoud 1">
            <a:extLst>
              <a:ext uri="{FF2B5EF4-FFF2-40B4-BE49-F238E27FC236}">
                <a16:creationId xmlns:a16="http://schemas.microsoft.com/office/drawing/2014/main" id="{3DAADE3F-6265-6549-0F15-EEB807F9FF7D}"/>
              </a:ext>
            </a:extLst>
          </p:cNvPr>
          <p:cNvSpPr>
            <a:spLocks noGrp="1"/>
          </p:cNvSpPr>
          <p:nvPr>
            <p:ph sz="quarter" idx="14"/>
          </p:nvPr>
        </p:nvSpPr>
        <p:spPr>
          <a:xfrm>
            <a:off x="245668" y="425321"/>
            <a:ext cx="8743950" cy="5931030"/>
          </a:xfrm>
        </p:spPr>
        <p:txBody>
          <a:bodyPr/>
          <a:lstStyle/>
          <a:p>
            <a:pPr marL="0" indent="0">
              <a:buNone/>
            </a:pPr>
            <a:endParaRPr lang="nl-NL"/>
          </a:p>
          <a:p>
            <a:pPr marL="0" indent="0">
              <a:buNone/>
            </a:pPr>
            <a:endParaRPr lang="nl-NL"/>
          </a:p>
        </p:txBody>
      </p:sp>
      <p:grpSp>
        <p:nvGrpSpPr>
          <p:cNvPr id="16" name="Groep 15">
            <a:extLst>
              <a:ext uri="{FF2B5EF4-FFF2-40B4-BE49-F238E27FC236}">
                <a16:creationId xmlns:a16="http://schemas.microsoft.com/office/drawing/2014/main" id="{2DD65B22-8B18-2D4F-9210-1FA7C7CE4D97}"/>
              </a:ext>
            </a:extLst>
          </p:cNvPr>
          <p:cNvGrpSpPr/>
          <p:nvPr/>
        </p:nvGrpSpPr>
        <p:grpSpPr>
          <a:xfrm>
            <a:off x="7769637" y="-26081"/>
            <a:ext cx="1374363" cy="1055460"/>
            <a:chOff x="7276291" y="64636"/>
            <a:chExt cx="1374363" cy="1055460"/>
          </a:xfrm>
        </p:grpSpPr>
        <p:pic>
          <p:nvPicPr>
            <p:cNvPr id="17" name="Afbeelding 16">
              <a:extLst>
                <a:ext uri="{FF2B5EF4-FFF2-40B4-BE49-F238E27FC236}">
                  <a16:creationId xmlns:a16="http://schemas.microsoft.com/office/drawing/2014/main" id="{2C23930B-BB8E-E651-D39D-171F42FA4830}"/>
                </a:ext>
              </a:extLst>
            </p:cNvPr>
            <p:cNvPicPr>
              <a:picLocks noChangeAspect="1"/>
            </p:cNvPicPr>
            <p:nvPr/>
          </p:nvPicPr>
          <p:blipFill>
            <a:blip r:embed="rId3"/>
            <a:stretch>
              <a:fillRect/>
            </a:stretch>
          </p:blipFill>
          <p:spPr>
            <a:xfrm>
              <a:off x="7672239" y="659461"/>
              <a:ext cx="768163" cy="365792"/>
            </a:xfrm>
            <a:prstGeom prst="rect">
              <a:avLst/>
            </a:prstGeom>
          </p:spPr>
        </p:pic>
        <p:grpSp>
          <p:nvGrpSpPr>
            <p:cNvPr id="18" name="Groep 17">
              <a:extLst>
                <a:ext uri="{FF2B5EF4-FFF2-40B4-BE49-F238E27FC236}">
                  <a16:creationId xmlns:a16="http://schemas.microsoft.com/office/drawing/2014/main" id="{1C14A620-6CDB-79DD-A550-FFEAEA0D34C6}"/>
                </a:ext>
              </a:extLst>
            </p:cNvPr>
            <p:cNvGrpSpPr/>
            <p:nvPr/>
          </p:nvGrpSpPr>
          <p:grpSpPr>
            <a:xfrm>
              <a:off x="7276291" y="64636"/>
              <a:ext cx="1374363" cy="1055460"/>
              <a:chOff x="7276291" y="64636"/>
              <a:chExt cx="1374363" cy="1055460"/>
            </a:xfrm>
          </p:grpSpPr>
          <p:pic>
            <p:nvPicPr>
              <p:cNvPr id="19" name="Afbeelding 18">
                <a:extLst>
                  <a:ext uri="{FF2B5EF4-FFF2-40B4-BE49-F238E27FC236}">
                    <a16:creationId xmlns:a16="http://schemas.microsoft.com/office/drawing/2014/main" id="{ACA90A2D-CBD1-22D1-F5FD-EA1397E216A4}"/>
                  </a:ext>
                </a:extLst>
              </p:cNvPr>
              <p:cNvPicPr>
                <a:picLocks noChangeAspect="1"/>
              </p:cNvPicPr>
              <p:nvPr/>
            </p:nvPicPr>
            <p:blipFill>
              <a:blip r:embed="rId4"/>
              <a:stretch>
                <a:fillRect/>
              </a:stretch>
            </p:blipFill>
            <p:spPr>
              <a:xfrm>
                <a:off x="8047097" y="64636"/>
                <a:ext cx="603557" cy="841321"/>
              </a:xfrm>
              <a:prstGeom prst="rect">
                <a:avLst/>
              </a:prstGeom>
            </p:spPr>
          </p:pic>
          <p:pic>
            <p:nvPicPr>
              <p:cNvPr id="20" name="Afbeelding 19">
                <a:extLst>
                  <a:ext uri="{FF2B5EF4-FFF2-40B4-BE49-F238E27FC236}">
                    <a16:creationId xmlns:a16="http://schemas.microsoft.com/office/drawing/2014/main" id="{19368D6A-3509-1918-6170-39F3CD74D588}"/>
                  </a:ext>
                </a:extLst>
              </p:cNvPr>
              <p:cNvPicPr>
                <a:picLocks noChangeAspect="1"/>
              </p:cNvPicPr>
              <p:nvPr/>
            </p:nvPicPr>
            <p:blipFill>
              <a:blip r:embed="rId5"/>
              <a:stretch>
                <a:fillRect/>
              </a:stretch>
            </p:blipFill>
            <p:spPr>
              <a:xfrm>
                <a:off x="7276291" y="778690"/>
                <a:ext cx="1127858" cy="341406"/>
              </a:xfrm>
              <a:prstGeom prst="rect">
                <a:avLst/>
              </a:prstGeom>
            </p:spPr>
          </p:pic>
        </p:grpSp>
      </p:grpSp>
      <p:sp>
        <p:nvSpPr>
          <p:cNvPr id="13" name="Tekstvak 12">
            <a:extLst>
              <a:ext uri="{FF2B5EF4-FFF2-40B4-BE49-F238E27FC236}">
                <a16:creationId xmlns:a16="http://schemas.microsoft.com/office/drawing/2014/main" id="{B91E09C4-042B-6552-54F2-670F1C049A8A}"/>
              </a:ext>
            </a:extLst>
          </p:cNvPr>
          <p:cNvSpPr txBox="1"/>
          <p:nvPr/>
        </p:nvSpPr>
        <p:spPr>
          <a:xfrm>
            <a:off x="353769" y="721476"/>
            <a:ext cx="6660548" cy="1323439"/>
          </a:xfrm>
          <a:prstGeom prst="rect">
            <a:avLst/>
          </a:prstGeom>
          <a:noFill/>
        </p:spPr>
        <p:txBody>
          <a:bodyPr wrap="square" lIns="91440" tIns="45720" rIns="91440" bIns="45720" anchor="t">
            <a:spAutoFit/>
          </a:bodyPr>
          <a:lstStyle/>
          <a:p>
            <a:r>
              <a:rPr lang="nl-NL" sz="1600" b="1">
                <a:latin typeface="Calibri"/>
                <a:ea typeface="MS PGothic"/>
              </a:rPr>
              <a:t>Soorten, o.a.</a:t>
            </a:r>
            <a:endParaRPr lang="nl-NL" b="1">
              <a:latin typeface="Calibri"/>
              <a:ea typeface="MS PGothic"/>
            </a:endParaRPr>
          </a:p>
          <a:p>
            <a:pPr marL="285750" indent="-285750">
              <a:buFont typeface="Arial" panose="020B0604020202020204" pitchFamily="34" charset="0"/>
              <a:buChar char="•"/>
            </a:pPr>
            <a:r>
              <a:rPr lang="nl-NL" sz="1600">
                <a:latin typeface="Calibri"/>
                <a:ea typeface="MS PGothic"/>
              </a:rPr>
              <a:t>Gentiaanblauwtje en Zadelsprinkhaan: leefgebied verbetering en fundamenteel onderzoek</a:t>
            </a:r>
          </a:p>
          <a:p>
            <a:pPr marL="285750" indent="-285750">
              <a:buFont typeface="Arial" panose="020B0604020202020204" pitchFamily="34" charset="0"/>
              <a:buChar char="•"/>
            </a:pPr>
            <a:r>
              <a:rPr lang="nl-NL" sz="1600">
                <a:latin typeface="Calibri"/>
                <a:ea typeface="MS PGothic"/>
              </a:rPr>
              <a:t>Tapuit: nestkasten en fundamenteel onderzoek </a:t>
            </a:r>
            <a:r>
              <a:rPr lang="nl-NL" sz="1600" err="1">
                <a:latin typeface="Calibri"/>
                <a:ea typeface="MS PGothic"/>
              </a:rPr>
              <a:t>oa</a:t>
            </a:r>
            <a:r>
              <a:rPr lang="nl-NL" sz="1600">
                <a:latin typeface="Calibri"/>
                <a:ea typeface="MS PGothic"/>
              </a:rPr>
              <a:t> foerageergedrag</a:t>
            </a:r>
          </a:p>
          <a:p>
            <a:pPr marL="285750" indent="-285750">
              <a:buFont typeface="Arial" panose="020B0604020202020204" pitchFamily="34" charset="0"/>
              <a:buChar char="•"/>
            </a:pPr>
            <a:r>
              <a:rPr lang="nl-NL" sz="1600">
                <a:latin typeface="Calibri"/>
                <a:ea typeface="MS PGothic"/>
              </a:rPr>
              <a:t>Schelpenhopen voor Vogels </a:t>
            </a:r>
            <a:endParaRPr lang="nl-NL" sz="1600"/>
          </a:p>
        </p:txBody>
      </p:sp>
      <p:sp>
        <p:nvSpPr>
          <p:cNvPr id="24" name="Tekstvak 23">
            <a:extLst>
              <a:ext uri="{FF2B5EF4-FFF2-40B4-BE49-F238E27FC236}">
                <a16:creationId xmlns:a16="http://schemas.microsoft.com/office/drawing/2014/main" id="{28E643D5-8C0E-E625-F2C7-3ACDDC58EB4F}"/>
              </a:ext>
            </a:extLst>
          </p:cNvPr>
          <p:cNvSpPr txBox="1"/>
          <p:nvPr/>
        </p:nvSpPr>
        <p:spPr>
          <a:xfrm>
            <a:off x="273691" y="2197916"/>
            <a:ext cx="6768649" cy="2308324"/>
          </a:xfrm>
          <a:prstGeom prst="rect">
            <a:avLst/>
          </a:prstGeom>
          <a:noFill/>
        </p:spPr>
        <p:txBody>
          <a:bodyPr wrap="square" lIns="91440" tIns="45720" rIns="91440" bIns="45720" anchor="t">
            <a:spAutoFit/>
          </a:bodyPr>
          <a:lstStyle/>
          <a:p>
            <a:r>
              <a:rPr lang="nl-NL" sz="1600" b="1">
                <a:latin typeface="Calibri"/>
                <a:ea typeface="MS PGothic"/>
              </a:rPr>
              <a:t>Habitats en overgangen</a:t>
            </a:r>
          </a:p>
          <a:p>
            <a:pPr marL="285750" indent="-285750">
              <a:buFont typeface="Arial" panose="020B0604020202020204" pitchFamily="34" charset="0"/>
              <a:buChar char="•"/>
            </a:pPr>
            <a:r>
              <a:rPr lang="nl-NL" sz="1600" err="1">
                <a:latin typeface="Calibri"/>
                <a:ea typeface="MS PGothic"/>
              </a:rPr>
              <a:t>Heischrale</a:t>
            </a:r>
            <a:r>
              <a:rPr lang="nl-NL" sz="1600">
                <a:latin typeface="Calibri"/>
                <a:ea typeface="MS PGothic"/>
              </a:rPr>
              <a:t> graslanden: </a:t>
            </a:r>
            <a:r>
              <a:rPr lang="nl-NL" sz="1600" err="1">
                <a:latin typeface="Calibri"/>
                <a:ea typeface="MS PGothic"/>
              </a:rPr>
              <a:t>oa</a:t>
            </a:r>
            <a:r>
              <a:rPr lang="nl-NL" sz="1600">
                <a:latin typeface="Calibri"/>
                <a:ea typeface="MS PGothic"/>
              </a:rPr>
              <a:t> uitwerken specifieke maatregelen en opzet kweek </a:t>
            </a:r>
          </a:p>
          <a:p>
            <a:pPr marL="285750" indent="-285750">
              <a:buFont typeface="Arial" panose="020B0604020202020204" pitchFamily="34" charset="0"/>
              <a:buChar char="•"/>
            </a:pPr>
            <a:r>
              <a:rPr lang="nl-NL" sz="1600">
                <a:latin typeface="Calibri"/>
                <a:ea typeface="MS PGothic"/>
              </a:rPr>
              <a:t>Maatregelpakket extensiveren en aankoppelen landbouwgronden: Bepalen doelen op perceelniveau, 'ingrediëntenboek'</a:t>
            </a:r>
            <a:endParaRPr lang="nl-NL" sz="1600"/>
          </a:p>
          <a:p>
            <a:pPr marL="285750" indent="-285750">
              <a:buFont typeface="Arial" panose="020B0604020202020204" pitchFamily="34" charset="0"/>
              <a:buChar char="•"/>
            </a:pPr>
            <a:r>
              <a:rPr lang="nl-NL" sz="1600">
                <a:latin typeface="Calibri"/>
                <a:ea typeface="MS PGothic"/>
              </a:rPr>
              <a:t>Maatregelpakket duurzame heide: aanbesteding voor basisinventarisatie (voorkomen oude heide, </a:t>
            </a:r>
            <a:r>
              <a:rPr lang="nl-NL" sz="1600" err="1">
                <a:latin typeface="Calibri"/>
                <a:ea typeface="MS PGothic"/>
              </a:rPr>
              <a:t>biogeochemisch</a:t>
            </a:r>
            <a:r>
              <a:rPr lang="nl-NL" sz="1600">
                <a:latin typeface="Calibri"/>
                <a:ea typeface="MS PGothic"/>
              </a:rPr>
              <a:t> onderzoek </a:t>
            </a:r>
            <a:r>
              <a:rPr lang="nl-NL" sz="1600" err="1">
                <a:latin typeface="Calibri"/>
                <a:ea typeface="MS PGothic"/>
              </a:rPr>
              <a:t>etc</a:t>
            </a:r>
            <a:r>
              <a:rPr lang="nl-NL" sz="1600">
                <a:latin typeface="Calibri"/>
                <a:ea typeface="MS PGothic"/>
              </a:rPr>
              <a:t>)</a:t>
            </a:r>
            <a:endParaRPr lang="nl-NL" sz="1600"/>
          </a:p>
          <a:p>
            <a:pPr marL="285750" indent="-285750">
              <a:buFont typeface="Arial" panose="020B0604020202020204" pitchFamily="34" charset="0"/>
              <a:buChar char="•"/>
            </a:pPr>
            <a:r>
              <a:rPr lang="nl-NL" sz="1600">
                <a:latin typeface="Calibri"/>
                <a:ea typeface="MS PGothic"/>
              </a:rPr>
              <a:t>Aanleg diverse corridors</a:t>
            </a:r>
            <a:endParaRPr lang="nl-NL" sz="1600"/>
          </a:p>
          <a:p>
            <a:endParaRPr lang="nl-NL" sz="1600"/>
          </a:p>
        </p:txBody>
      </p:sp>
      <p:pic>
        <p:nvPicPr>
          <p:cNvPr id="27" name="Afbeelding 26" descr="Afbeelding met buitenshuis, grot, gras, Plantengemeenschap&#10;&#10;Automatisch gegenereerde beschrijving">
            <a:extLst>
              <a:ext uri="{FF2B5EF4-FFF2-40B4-BE49-F238E27FC236}">
                <a16:creationId xmlns:a16="http://schemas.microsoft.com/office/drawing/2014/main" id="{A21202B4-5E63-40E2-2643-359F6ADE99D8}"/>
              </a:ext>
            </a:extLst>
          </p:cNvPr>
          <p:cNvPicPr>
            <a:picLocks noChangeAspect="1"/>
          </p:cNvPicPr>
          <p:nvPr/>
        </p:nvPicPr>
        <p:blipFill rotWithShape="1">
          <a:blip r:embed="rId6"/>
          <a:srcRect l="17234" t="147" r="-413" b="-575"/>
          <a:stretch/>
        </p:blipFill>
        <p:spPr>
          <a:xfrm>
            <a:off x="7078546" y="3296753"/>
            <a:ext cx="1752398" cy="1185931"/>
          </a:xfrm>
          <a:prstGeom prst="rect">
            <a:avLst/>
          </a:prstGeom>
        </p:spPr>
      </p:pic>
      <p:pic>
        <p:nvPicPr>
          <p:cNvPr id="28" name="Afbeelding 27" descr="Afbeelding met buitenshuis, boom, groen, ongewerveld dier&#10;&#10;Automatisch gegenereerde beschrijving">
            <a:extLst>
              <a:ext uri="{FF2B5EF4-FFF2-40B4-BE49-F238E27FC236}">
                <a16:creationId xmlns:a16="http://schemas.microsoft.com/office/drawing/2014/main" id="{79C31A4E-EBCD-40A5-80A0-8325596E49F2}"/>
              </a:ext>
            </a:extLst>
          </p:cNvPr>
          <p:cNvPicPr>
            <a:picLocks noChangeAspect="1"/>
          </p:cNvPicPr>
          <p:nvPr/>
        </p:nvPicPr>
        <p:blipFill rotWithShape="1">
          <a:blip r:embed="rId7"/>
          <a:srcRect t="-414" r="-282" b="5367"/>
          <a:stretch/>
        </p:blipFill>
        <p:spPr>
          <a:xfrm>
            <a:off x="7063242" y="1058528"/>
            <a:ext cx="1746800" cy="2245307"/>
          </a:xfrm>
          <a:prstGeom prst="rect">
            <a:avLst/>
          </a:prstGeom>
        </p:spPr>
      </p:pic>
      <p:sp>
        <p:nvSpPr>
          <p:cNvPr id="29" name="Tekstvak 28">
            <a:extLst>
              <a:ext uri="{FF2B5EF4-FFF2-40B4-BE49-F238E27FC236}">
                <a16:creationId xmlns:a16="http://schemas.microsoft.com/office/drawing/2014/main" id="{8DC2BBFA-CBA1-C00D-F94D-0908B271ED2C}"/>
              </a:ext>
            </a:extLst>
          </p:cNvPr>
          <p:cNvSpPr txBox="1"/>
          <p:nvPr/>
        </p:nvSpPr>
        <p:spPr>
          <a:xfrm>
            <a:off x="353801" y="4531420"/>
            <a:ext cx="6200054" cy="1569660"/>
          </a:xfrm>
          <a:prstGeom prst="rect">
            <a:avLst/>
          </a:prstGeom>
          <a:noFill/>
        </p:spPr>
        <p:txBody>
          <a:bodyPr wrap="square" lIns="91440" tIns="45720" rIns="91440" bIns="45720" anchor="t">
            <a:spAutoFit/>
          </a:bodyPr>
          <a:lstStyle/>
          <a:p>
            <a:r>
              <a:rPr lang="nl-NL" sz="1600" b="1" dirty="0">
                <a:latin typeface="Calibri"/>
                <a:ea typeface="MS PGothic"/>
              </a:rPr>
              <a:t>Onderzoek</a:t>
            </a:r>
            <a:endParaRPr lang="nl-NL" b="1" dirty="0">
              <a:latin typeface="Calibri"/>
              <a:ea typeface="MS PGothic"/>
            </a:endParaRPr>
          </a:p>
          <a:p>
            <a:pPr marL="285750" indent="-285750">
              <a:buFont typeface="Arial" panose="020B0604020202020204" pitchFamily="34" charset="0"/>
              <a:buChar char="•"/>
            </a:pPr>
            <a:r>
              <a:rPr lang="nl-NL" sz="1600" dirty="0">
                <a:latin typeface="Calibri"/>
                <a:ea typeface="MS PGothic"/>
              </a:rPr>
              <a:t>Mierenpopulaties, onderzoek naar </a:t>
            </a:r>
            <a:r>
              <a:rPr lang="nl-NL" sz="1600" dirty="0" err="1">
                <a:latin typeface="Calibri"/>
                <a:ea typeface="MS PGothic"/>
              </a:rPr>
              <a:t>oa</a:t>
            </a:r>
            <a:r>
              <a:rPr lang="nl-NL" sz="1600" dirty="0">
                <a:latin typeface="Calibri"/>
                <a:ea typeface="MS PGothic"/>
              </a:rPr>
              <a:t> belang mieren in het dieet van draaihals, patronen voorkomen van mieren in relatie tot beheer, </a:t>
            </a:r>
            <a:r>
              <a:rPr lang="nl-NL" sz="1600" dirty="0" err="1">
                <a:latin typeface="Calibri"/>
                <a:ea typeface="MS PGothic"/>
              </a:rPr>
              <a:t>etc</a:t>
            </a:r>
            <a:endParaRPr lang="nl-NL" sz="1600" dirty="0">
              <a:latin typeface="Calibri"/>
              <a:ea typeface="MS PGothic"/>
            </a:endParaRPr>
          </a:p>
          <a:p>
            <a:pPr marL="285750" indent="-285750">
              <a:buFont typeface="Arial" panose="020B0604020202020204" pitchFamily="34" charset="0"/>
              <a:buChar char="•"/>
            </a:pPr>
            <a:r>
              <a:rPr lang="nl-NL" sz="1600" dirty="0">
                <a:latin typeface="Calibri"/>
                <a:ea typeface="MS PGothic"/>
              </a:rPr>
              <a:t>(Historische) referentie voor bodemchemie en plantkwaliteit </a:t>
            </a:r>
            <a:endParaRPr lang="nl-NL" sz="1600" dirty="0"/>
          </a:p>
          <a:p>
            <a:pPr marL="285750" indent="-285750">
              <a:buFont typeface="Arial" panose="020B0604020202020204" pitchFamily="34" charset="0"/>
              <a:buChar char="•"/>
            </a:pPr>
            <a:r>
              <a:rPr lang="nl-NL" sz="1600" dirty="0" err="1">
                <a:latin typeface="Calibri"/>
                <a:ea typeface="MS PGothic"/>
              </a:rPr>
              <a:t>Lesa’s</a:t>
            </a:r>
            <a:r>
              <a:rPr lang="nl-NL" sz="1600" dirty="0">
                <a:latin typeface="Calibri"/>
                <a:ea typeface="MS PGothic"/>
              </a:rPr>
              <a:t> o.a. Koelberg-Maalberg, Landgoed de Kamp, </a:t>
            </a:r>
            <a:r>
              <a:rPr lang="nl-NL" sz="1600" dirty="0" err="1">
                <a:latin typeface="Calibri"/>
                <a:ea typeface="MS PGothic"/>
              </a:rPr>
              <a:t>etc</a:t>
            </a:r>
            <a:endParaRPr lang="nl-NL" sz="1600" dirty="0"/>
          </a:p>
          <a:p>
            <a:endParaRPr lang="nl-NL" sz="1600" dirty="0"/>
          </a:p>
        </p:txBody>
      </p:sp>
      <p:pic>
        <p:nvPicPr>
          <p:cNvPr id="30" name="Afbeelding 29" descr="Afbeelding met buitenshuis, plant, hemel, geel&#10;&#10;Automatisch gegenereerde beschrijving">
            <a:extLst>
              <a:ext uri="{FF2B5EF4-FFF2-40B4-BE49-F238E27FC236}">
                <a16:creationId xmlns:a16="http://schemas.microsoft.com/office/drawing/2014/main" id="{3071C820-DE3D-46E7-0403-855BF303DA27}"/>
              </a:ext>
            </a:extLst>
          </p:cNvPr>
          <p:cNvPicPr>
            <a:picLocks noChangeAspect="1"/>
          </p:cNvPicPr>
          <p:nvPr/>
        </p:nvPicPr>
        <p:blipFill rotWithShape="1">
          <a:blip r:embed="rId8"/>
          <a:srcRect l="1377" t="-194" r="-271" b="578"/>
          <a:stretch/>
        </p:blipFill>
        <p:spPr>
          <a:xfrm>
            <a:off x="7082306" y="4479173"/>
            <a:ext cx="1746350" cy="1164456"/>
          </a:xfrm>
          <a:prstGeom prst="rect">
            <a:avLst/>
          </a:prstGeom>
        </p:spPr>
      </p:pic>
      <p:pic>
        <p:nvPicPr>
          <p:cNvPr id="31" name="Afbeelding 30" descr="Afbeelding met buitenshuis, gras, hemel, Plantengemeenschap&#10;&#10;Automatisch gegenereerde beschrijving">
            <a:extLst>
              <a:ext uri="{FF2B5EF4-FFF2-40B4-BE49-F238E27FC236}">
                <a16:creationId xmlns:a16="http://schemas.microsoft.com/office/drawing/2014/main" id="{ACBF1392-038B-EC45-85E5-7BD5B1F5936E}"/>
              </a:ext>
            </a:extLst>
          </p:cNvPr>
          <p:cNvPicPr>
            <a:picLocks noChangeAspect="1"/>
          </p:cNvPicPr>
          <p:nvPr/>
        </p:nvPicPr>
        <p:blipFill>
          <a:blip r:embed="rId9"/>
          <a:stretch>
            <a:fillRect/>
          </a:stretch>
        </p:blipFill>
        <p:spPr>
          <a:xfrm>
            <a:off x="7077865" y="5644729"/>
            <a:ext cx="1740351" cy="1162183"/>
          </a:xfrm>
          <a:prstGeom prst="rect">
            <a:avLst/>
          </a:prstGeom>
        </p:spPr>
      </p:pic>
    </p:spTree>
    <p:extLst>
      <p:ext uri="{BB962C8B-B14F-4D97-AF65-F5344CB8AC3E}">
        <p14:creationId xmlns:p14="http://schemas.microsoft.com/office/powerpoint/2010/main" val="1253359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ep 20">
            <a:extLst>
              <a:ext uri="{FF2B5EF4-FFF2-40B4-BE49-F238E27FC236}">
                <a16:creationId xmlns:a16="http://schemas.microsoft.com/office/drawing/2014/main" id="{56DF3318-0D3F-4CFD-A3E9-EA3D3CA438BB}"/>
              </a:ext>
            </a:extLst>
          </p:cNvPr>
          <p:cNvGrpSpPr/>
          <p:nvPr/>
        </p:nvGrpSpPr>
        <p:grpSpPr>
          <a:xfrm>
            <a:off x="227215" y="656807"/>
            <a:ext cx="4559777" cy="2780090"/>
            <a:chOff x="185514" y="841153"/>
            <a:chExt cx="8864719" cy="4179820"/>
          </a:xfrm>
        </p:grpSpPr>
        <p:pic>
          <p:nvPicPr>
            <p:cNvPr id="8" name="Afbeelding 7">
              <a:extLst>
                <a:ext uri="{FF2B5EF4-FFF2-40B4-BE49-F238E27FC236}">
                  <a16:creationId xmlns:a16="http://schemas.microsoft.com/office/drawing/2014/main" id="{86F1126A-DC10-4A5E-BBB4-EF96D670EB1C}"/>
                </a:ext>
              </a:extLst>
            </p:cNvPr>
            <p:cNvPicPr>
              <a:picLocks noChangeAspect="1"/>
            </p:cNvPicPr>
            <p:nvPr/>
          </p:nvPicPr>
          <p:blipFill>
            <a:blip r:embed="rId3"/>
            <a:stretch>
              <a:fillRect/>
            </a:stretch>
          </p:blipFill>
          <p:spPr>
            <a:xfrm>
              <a:off x="6193399" y="3119880"/>
              <a:ext cx="2856834" cy="1901093"/>
            </a:xfrm>
            <a:prstGeom prst="rect">
              <a:avLst/>
            </a:prstGeom>
          </p:spPr>
        </p:pic>
        <p:grpSp>
          <p:nvGrpSpPr>
            <p:cNvPr id="19" name="Groep 18">
              <a:extLst>
                <a:ext uri="{FF2B5EF4-FFF2-40B4-BE49-F238E27FC236}">
                  <a16:creationId xmlns:a16="http://schemas.microsoft.com/office/drawing/2014/main" id="{11CDA52D-D3CF-4497-B78A-BC8C0CEDC914}"/>
                </a:ext>
              </a:extLst>
            </p:cNvPr>
            <p:cNvGrpSpPr/>
            <p:nvPr/>
          </p:nvGrpSpPr>
          <p:grpSpPr>
            <a:xfrm>
              <a:off x="185514" y="841153"/>
              <a:ext cx="5879070" cy="4179820"/>
              <a:chOff x="185514" y="793446"/>
              <a:chExt cx="5879070" cy="4179820"/>
            </a:xfrm>
          </p:grpSpPr>
          <p:pic>
            <p:nvPicPr>
              <p:cNvPr id="15" name="Afbeelding 14">
                <a:extLst>
                  <a:ext uri="{FF2B5EF4-FFF2-40B4-BE49-F238E27FC236}">
                    <a16:creationId xmlns:a16="http://schemas.microsoft.com/office/drawing/2014/main" id="{EAE041AA-937C-4A0A-8F59-E8A81183DAC6}"/>
                  </a:ext>
                </a:extLst>
              </p:cNvPr>
              <p:cNvPicPr>
                <a:picLocks noChangeAspect="1"/>
              </p:cNvPicPr>
              <p:nvPr/>
            </p:nvPicPr>
            <p:blipFill>
              <a:blip r:embed="rId4"/>
              <a:stretch>
                <a:fillRect/>
              </a:stretch>
            </p:blipFill>
            <p:spPr>
              <a:xfrm>
                <a:off x="3207751" y="3072173"/>
                <a:ext cx="2856833" cy="1901093"/>
              </a:xfrm>
              <a:prstGeom prst="rect">
                <a:avLst/>
              </a:prstGeom>
            </p:spPr>
          </p:pic>
          <p:pic>
            <p:nvPicPr>
              <p:cNvPr id="13" name="Afbeelding 12">
                <a:extLst>
                  <a:ext uri="{FF2B5EF4-FFF2-40B4-BE49-F238E27FC236}">
                    <a16:creationId xmlns:a16="http://schemas.microsoft.com/office/drawing/2014/main" id="{80B713F1-3EB5-4554-9E62-CD985B5AFEC1}"/>
                  </a:ext>
                </a:extLst>
              </p:cNvPr>
              <p:cNvPicPr>
                <a:picLocks noChangeAspect="1"/>
              </p:cNvPicPr>
              <p:nvPr/>
            </p:nvPicPr>
            <p:blipFill>
              <a:blip r:embed="rId5"/>
              <a:stretch>
                <a:fillRect/>
              </a:stretch>
            </p:blipFill>
            <p:spPr>
              <a:xfrm>
                <a:off x="185514" y="841153"/>
                <a:ext cx="3545480" cy="2146917"/>
              </a:xfrm>
              <a:prstGeom prst="rect">
                <a:avLst/>
              </a:prstGeom>
            </p:spPr>
          </p:pic>
          <p:pic>
            <p:nvPicPr>
              <p:cNvPr id="2" name="Afbeelding 1">
                <a:extLst>
                  <a:ext uri="{FF2B5EF4-FFF2-40B4-BE49-F238E27FC236}">
                    <a16:creationId xmlns:a16="http://schemas.microsoft.com/office/drawing/2014/main" id="{4E531785-5049-420C-88F3-5612DF86669F}"/>
                  </a:ext>
                </a:extLst>
              </p:cNvPr>
              <p:cNvPicPr>
                <a:picLocks noChangeAspect="1"/>
              </p:cNvPicPr>
              <p:nvPr/>
            </p:nvPicPr>
            <p:blipFill>
              <a:blip r:embed="rId6"/>
              <a:stretch>
                <a:fillRect/>
              </a:stretch>
            </p:blipFill>
            <p:spPr>
              <a:xfrm>
                <a:off x="185514" y="3049701"/>
                <a:ext cx="2893422" cy="1901093"/>
              </a:xfrm>
              <a:prstGeom prst="rect">
                <a:avLst/>
              </a:prstGeom>
            </p:spPr>
          </p:pic>
          <p:pic>
            <p:nvPicPr>
              <p:cNvPr id="17" name="Afbeelding 16">
                <a:extLst>
                  <a:ext uri="{FF2B5EF4-FFF2-40B4-BE49-F238E27FC236}">
                    <a16:creationId xmlns:a16="http://schemas.microsoft.com/office/drawing/2014/main" id="{3BA1B575-DE74-4125-B678-F5EEC5AB9D4D}"/>
                  </a:ext>
                </a:extLst>
              </p:cNvPr>
              <p:cNvPicPr>
                <a:picLocks noChangeAspect="1"/>
              </p:cNvPicPr>
              <p:nvPr/>
            </p:nvPicPr>
            <p:blipFill>
              <a:blip r:embed="rId7"/>
              <a:stretch>
                <a:fillRect/>
              </a:stretch>
            </p:blipFill>
            <p:spPr>
              <a:xfrm>
                <a:off x="3856401" y="793446"/>
                <a:ext cx="2143125" cy="2143125"/>
              </a:xfrm>
              <a:prstGeom prst="rect">
                <a:avLst/>
              </a:prstGeom>
            </p:spPr>
          </p:pic>
        </p:grpSp>
        <p:pic>
          <p:nvPicPr>
            <p:cNvPr id="20" name="Afbeelding 19">
              <a:extLst>
                <a:ext uri="{FF2B5EF4-FFF2-40B4-BE49-F238E27FC236}">
                  <a16:creationId xmlns:a16="http://schemas.microsoft.com/office/drawing/2014/main" id="{D03047DB-596D-4E20-B524-002065678319}"/>
                </a:ext>
              </a:extLst>
            </p:cNvPr>
            <p:cNvPicPr>
              <a:picLocks noChangeAspect="1"/>
            </p:cNvPicPr>
            <p:nvPr/>
          </p:nvPicPr>
          <p:blipFill>
            <a:blip r:embed="rId8"/>
            <a:stretch>
              <a:fillRect/>
            </a:stretch>
          </p:blipFill>
          <p:spPr>
            <a:xfrm>
              <a:off x="6124933" y="1272457"/>
              <a:ext cx="2628900" cy="1743075"/>
            </a:xfrm>
            <a:prstGeom prst="rect">
              <a:avLst/>
            </a:prstGeom>
          </p:spPr>
        </p:pic>
      </p:grpSp>
      <p:pic>
        <p:nvPicPr>
          <p:cNvPr id="6" name="Afbeelding 5">
            <a:extLst>
              <a:ext uri="{FF2B5EF4-FFF2-40B4-BE49-F238E27FC236}">
                <a16:creationId xmlns:a16="http://schemas.microsoft.com/office/drawing/2014/main" id="{B6FBAE76-883E-1401-A987-F4EED5D55B92}"/>
              </a:ext>
            </a:extLst>
          </p:cNvPr>
          <p:cNvPicPr>
            <a:picLocks noChangeAspect="1"/>
          </p:cNvPicPr>
          <p:nvPr/>
        </p:nvPicPr>
        <p:blipFill>
          <a:blip r:embed="rId9"/>
          <a:stretch>
            <a:fillRect/>
          </a:stretch>
        </p:blipFill>
        <p:spPr>
          <a:xfrm>
            <a:off x="4572000" y="-29106"/>
            <a:ext cx="8699746" cy="6108721"/>
          </a:xfrm>
          <a:prstGeom prst="rect">
            <a:avLst/>
          </a:prstGeom>
        </p:spPr>
      </p:pic>
      <p:sp>
        <p:nvSpPr>
          <p:cNvPr id="3" name="Titel 2">
            <a:extLst>
              <a:ext uri="{FF2B5EF4-FFF2-40B4-BE49-F238E27FC236}">
                <a16:creationId xmlns:a16="http://schemas.microsoft.com/office/drawing/2014/main" id="{B76CC3BD-3F04-456F-86C6-BEF7FDCCE543}"/>
              </a:ext>
            </a:extLst>
          </p:cNvPr>
          <p:cNvSpPr>
            <a:spLocks noGrp="1"/>
          </p:cNvSpPr>
          <p:nvPr>
            <p:ph type="title"/>
          </p:nvPr>
        </p:nvSpPr>
        <p:spPr>
          <a:xfrm>
            <a:off x="86248" y="-29106"/>
            <a:ext cx="7045819" cy="524933"/>
          </a:xfrm>
        </p:spPr>
        <p:txBody>
          <a:bodyPr/>
          <a:lstStyle/>
          <a:p>
            <a:r>
              <a:rPr lang="nl-NL" sz="3000" b="1">
                <a:latin typeface="Calibri" panose="020F0502020204030204" pitchFamily="34" charset="0"/>
                <a:cs typeface="Calibri" panose="020F0502020204030204" pitchFamily="34" charset="0"/>
              </a:rPr>
              <a:t>Herstelprogramma Beken</a:t>
            </a:r>
          </a:p>
        </p:txBody>
      </p:sp>
      <p:sp>
        <p:nvSpPr>
          <p:cNvPr id="11" name="Tijdelijke aanduiding voor inhoud 10">
            <a:extLst>
              <a:ext uri="{FF2B5EF4-FFF2-40B4-BE49-F238E27FC236}">
                <a16:creationId xmlns:a16="http://schemas.microsoft.com/office/drawing/2014/main" id="{2D4C3695-B79D-4286-BCC4-2AD34319B42F}"/>
              </a:ext>
            </a:extLst>
          </p:cNvPr>
          <p:cNvSpPr>
            <a:spLocks noGrp="1"/>
          </p:cNvSpPr>
          <p:nvPr>
            <p:ph sz="quarter" idx="13"/>
          </p:nvPr>
        </p:nvSpPr>
        <p:spPr>
          <a:xfrm>
            <a:off x="128337" y="753258"/>
            <a:ext cx="9015663" cy="6104742"/>
          </a:xfrm>
        </p:spPr>
        <p:txBody>
          <a:bodyPr/>
          <a:lstStyle/>
          <a:p>
            <a:pPr marL="0" indent="0">
              <a:lnSpc>
                <a:spcPct val="100000"/>
              </a:lnSpc>
              <a:buNone/>
            </a:pPr>
            <a:endParaRPr lang="nl-NL" sz="2000" b="1" dirty="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buNone/>
            </a:pPr>
            <a:endParaRPr lang="nl-NL" sz="2000" b="1" dirty="0">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buNone/>
            </a:pPr>
            <a:endParaRPr lang="nl-NL" sz="2000" dirty="0">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B03F68D8-8571-4818-A450-AFF3A196EF25}"/>
              </a:ext>
            </a:extLst>
          </p:cNvPr>
          <p:cNvPicPr>
            <a:picLocks noChangeAspect="1"/>
          </p:cNvPicPr>
          <p:nvPr/>
        </p:nvPicPr>
        <p:blipFill>
          <a:blip r:embed="rId10"/>
          <a:stretch>
            <a:fillRect/>
          </a:stretch>
        </p:blipFill>
        <p:spPr>
          <a:xfrm>
            <a:off x="3315487" y="616086"/>
            <a:ext cx="1133954" cy="274344"/>
          </a:xfrm>
          <a:prstGeom prst="rect">
            <a:avLst/>
          </a:prstGeom>
        </p:spPr>
      </p:pic>
      <p:pic>
        <p:nvPicPr>
          <p:cNvPr id="4" name="Afbeelding 3">
            <a:extLst>
              <a:ext uri="{FF2B5EF4-FFF2-40B4-BE49-F238E27FC236}">
                <a16:creationId xmlns:a16="http://schemas.microsoft.com/office/drawing/2014/main" id="{2A1F3448-AE74-4675-AED5-AA247339C08D}"/>
              </a:ext>
            </a:extLst>
          </p:cNvPr>
          <p:cNvPicPr>
            <a:picLocks noChangeAspect="1"/>
          </p:cNvPicPr>
          <p:nvPr/>
        </p:nvPicPr>
        <p:blipFill>
          <a:blip r:embed="rId11"/>
          <a:stretch>
            <a:fillRect/>
          </a:stretch>
        </p:blipFill>
        <p:spPr>
          <a:xfrm>
            <a:off x="3424543" y="583843"/>
            <a:ext cx="951058" cy="312850"/>
          </a:xfrm>
          <a:prstGeom prst="rect">
            <a:avLst/>
          </a:prstGeom>
        </p:spPr>
      </p:pic>
      <p:sp>
        <p:nvSpPr>
          <p:cNvPr id="9" name="Tekstvak 8">
            <a:extLst>
              <a:ext uri="{FF2B5EF4-FFF2-40B4-BE49-F238E27FC236}">
                <a16:creationId xmlns:a16="http://schemas.microsoft.com/office/drawing/2014/main" id="{8858FE8D-7D49-9A50-E44C-3B53964A76D4}"/>
              </a:ext>
            </a:extLst>
          </p:cNvPr>
          <p:cNvSpPr txBox="1"/>
          <p:nvPr/>
        </p:nvSpPr>
        <p:spPr>
          <a:xfrm>
            <a:off x="4572000" y="145836"/>
            <a:ext cx="4041316" cy="2308324"/>
          </a:xfrm>
          <a:prstGeom prst="rect">
            <a:avLst/>
          </a:prstGeom>
          <a:noFill/>
        </p:spPr>
        <p:txBody>
          <a:bodyPr wrap="square">
            <a:spAutoFit/>
          </a:bodyPr>
          <a:lstStyle/>
          <a:p>
            <a:pPr marL="228600" indent="-228600">
              <a:buFont typeface="+mj-lt"/>
              <a:buAutoNum type="arabicPeriod"/>
            </a:pPr>
            <a:r>
              <a:rPr lang="nl-NL" sz="1200" dirty="0"/>
              <a:t>Horsthoekerbeken</a:t>
            </a:r>
          </a:p>
          <a:p>
            <a:pPr marL="228600" indent="-228600">
              <a:buFont typeface="+mj-lt"/>
              <a:buAutoNum type="arabicPeriod"/>
            </a:pPr>
            <a:r>
              <a:rPr lang="nl-NL" sz="1200" dirty="0"/>
              <a:t>Verloren beek</a:t>
            </a:r>
          </a:p>
          <a:p>
            <a:pPr marL="228600" indent="-228600">
              <a:buFont typeface="+mj-lt"/>
              <a:buAutoNum type="arabicPeriod"/>
            </a:pPr>
            <a:r>
              <a:rPr lang="nl-NL" sz="1200" dirty="0" err="1"/>
              <a:t>Smallertse</a:t>
            </a:r>
            <a:r>
              <a:rPr lang="nl-NL" sz="1200" dirty="0"/>
              <a:t> beek</a:t>
            </a:r>
          </a:p>
          <a:p>
            <a:pPr marL="228600" indent="-228600">
              <a:buFont typeface="+mj-lt"/>
              <a:buAutoNum type="arabicPeriod"/>
            </a:pPr>
            <a:r>
              <a:rPr lang="nl-NL" sz="1200" dirty="0" err="1"/>
              <a:t>Vaassense</a:t>
            </a:r>
            <a:r>
              <a:rPr lang="nl-NL" sz="1200" dirty="0"/>
              <a:t> beken</a:t>
            </a:r>
          </a:p>
          <a:p>
            <a:pPr marL="228600" indent="-228600">
              <a:buFont typeface="+mj-lt"/>
              <a:buAutoNum type="arabicPeriod"/>
            </a:pPr>
            <a:r>
              <a:rPr lang="nl-NL" sz="1200" dirty="0"/>
              <a:t>Egelbeek</a:t>
            </a:r>
          </a:p>
          <a:p>
            <a:pPr marL="228600" indent="-228600">
              <a:buFont typeface="+mj-lt"/>
              <a:buAutoNum type="arabicPeriod"/>
            </a:pPr>
            <a:r>
              <a:rPr lang="nl-NL" sz="1200" dirty="0"/>
              <a:t>Koppelsprengen</a:t>
            </a:r>
          </a:p>
          <a:p>
            <a:pPr marL="228600" indent="-228600">
              <a:buFont typeface="+mj-lt"/>
              <a:buAutoNum type="arabicPeriod"/>
            </a:pPr>
            <a:r>
              <a:rPr lang="nl-NL" sz="1200" dirty="0" err="1"/>
              <a:t>Eerbeekse</a:t>
            </a:r>
            <a:r>
              <a:rPr lang="nl-NL" sz="1200" dirty="0"/>
              <a:t> beek</a:t>
            </a:r>
          </a:p>
          <a:p>
            <a:pPr marL="228600" indent="-228600">
              <a:buFont typeface="+mj-lt"/>
              <a:buAutoNum type="arabicPeriod"/>
            </a:pPr>
            <a:r>
              <a:rPr lang="nl-NL" sz="1200" dirty="0"/>
              <a:t>Beken rondom Arnhem</a:t>
            </a:r>
          </a:p>
          <a:p>
            <a:pPr marL="228600" indent="-228600">
              <a:buFont typeface="+mj-lt"/>
              <a:buAutoNum type="arabicPeriod"/>
            </a:pPr>
            <a:r>
              <a:rPr lang="nl-NL" sz="1200" dirty="0"/>
              <a:t>Beken rondom Oosterbeek</a:t>
            </a:r>
          </a:p>
          <a:p>
            <a:pPr marL="228600" indent="-228600">
              <a:buFont typeface="+mj-lt"/>
              <a:buAutoNum type="arabicPeriod"/>
            </a:pPr>
            <a:r>
              <a:rPr lang="nl-NL" sz="1200" dirty="0" err="1"/>
              <a:t>Heelsumse</a:t>
            </a:r>
            <a:r>
              <a:rPr lang="nl-NL" sz="1200" dirty="0"/>
              <a:t> beken</a:t>
            </a:r>
          </a:p>
          <a:p>
            <a:pPr marL="228600" indent="-228600">
              <a:buFont typeface="+mj-lt"/>
              <a:buAutoNum type="arabicPeriod"/>
            </a:pPr>
            <a:r>
              <a:rPr lang="nl-NL" sz="1200" dirty="0" err="1"/>
              <a:t>Renkumse</a:t>
            </a:r>
            <a:r>
              <a:rPr lang="nl-NL" sz="1200" dirty="0"/>
              <a:t> beken</a:t>
            </a:r>
          </a:p>
          <a:p>
            <a:pPr marL="228600" indent="-228600">
              <a:buFont typeface="+mj-lt"/>
              <a:buAutoNum type="arabicPeriod"/>
            </a:pPr>
            <a:r>
              <a:rPr lang="nl-NL" sz="1200" dirty="0" err="1"/>
              <a:t>Hierdense</a:t>
            </a:r>
            <a:r>
              <a:rPr lang="nl-NL" sz="1200" dirty="0"/>
              <a:t> beek</a:t>
            </a:r>
          </a:p>
        </p:txBody>
      </p:sp>
      <p:sp>
        <p:nvSpPr>
          <p:cNvPr id="10" name="Tekstvak 9">
            <a:extLst>
              <a:ext uri="{FF2B5EF4-FFF2-40B4-BE49-F238E27FC236}">
                <a16:creationId xmlns:a16="http://schemas.microsoft.com/office/drawing/2014/main" id="{84FDED57-C766-AB10-B101-A4D723DBD4D8}"/>
              </a:ext>
            </a:extLst>
          </p:cNvPr>
          <p:cNvSpPr txBox="1"/>
          <p:nvPr/>
        </p:nvSpPr>
        <p:spPr>
          <a:xfrm>
            <a:off x="68849" y="3533951"/>
            <a:ext cx="5974142" cy="3293209"/>
          </a:xfrm>
          <a:prstGeom prst="rect">
            <a:avLst/>
          </a:prstGeom>
          <a:solidFill>
            <a:schemeClr val="bg1"/>
          </a:solidFill>
        </p:spPr>
        <p:txBody>
          <a:bodyPr wrap="square" lIns="91440" tIns="45720" rIns="91440" bIns="45720" rtlCol="0" anchor="t">
            <a:spAutoFit/>
          </a:bodyPr>
          <a:lstStyle/>
          <a:p>
            <a:r>
              <a:rPr lang="nl-NL" sz="1600" b="1" dirty="0">
                <a:latin typeface="Calibri"/>
                <a:ea typeface="MS PGothic"/>
              </a:rPr>
              <a:t>Maatregelen </a:t>
            </a:r>
            <a:r>
              <a:rPr lang="nl-NL" sz="1600" b="1" dirty="0" err="1">
                <a:latin typeface="Calibri"/>
                <a:ea typeface="MS PGothic"/>
              </a:rPr>
              <a:t>o.a</a:t>
            </a:r>
            <a:r>
              <a:rPr lang="nl-NL" sz="1600" b="1" dirty="0">
                <a:latin typeface="Calibri"/>
                <a:ea typeface="MS PGothic"/>
              </a:rPr>
              <a:t> gericht op:</a:t>
            </a:r>
          </a:p>
          <a:p>
            <a:endParaRPr lang="nl-NL" sz="1600" b="1" dirty="0">
              <a:latin typeface="Calibri"/>
              <a:ea typeface="MS PGothic"/>
            </a:endParaRPr>
          </a:p>
          <a:p>
            <a:pPr marL="285750" indent="-285750">
              <a:buFont typeface="Arial" panose="020B0604020202020204" pitchFamily="34" charset="0"/>
              <a:buChar char="•"/>
            </a:pPr>
            <a:r>
              <a:rPr lang="nl-NL" sz="1600" dirty="0">
                <a:latin typeface="Calibri"/>
                <a:ea typeface="MS PGothic"/>
              </a:rPr>
              <a:t>Vergroten dynamiek en diversiteit in de beken (via beheer, onderhoud en inrichting);</a:t>
            </a:r>
          </a:p>
          <a:p>
            <a:pPr marL="285750" indent="-285750">
              <a:buFont typeface="Arial" panose="020B0604020202020204" pitchFamily="34" charset="0"/>
              <a:buChar char="•"/>
            </a:pPr>
            <a:endParaRPr lang="nl-NL" sz="1600" dirty="0">
              <a:latin typeface="Calibri"/>
              <a:ea typeface="MS PGothic"/>
            </a:endParaRPr>
          </a:p>
          <a:p>
            <a:pPr marL="285750" indent="-285750">
              <a:buFont typeface="Arial" panose="020B0604020202020204" pitchFamily="34" charset="0"/>
              <a:buChar char="•"/>
            </a:pPr>
            <a:r>
              <a:rPr lang="nl-NL" sz="1600" dirty="0">
                <a:latin typeface="Calibri"/>
                <a:ea typeface="MS PGothic"/>
              </a:rPr>
              <a:t>Optimalisatie hydrologische systemen/herstel </a:t>
            </a:r>
            <a:r>
              <a:rPr lang="nl-NL" sz="1600" dirty="0" err="1">
                <a:latin typeface="Calibri"/>
                <a:ea typeface="MS PGothic"/>
              </a:rPr>
              <a:t>watervoerendheid</a:t>
            </a:r>
            <a:r>
              <a:rPr lang="nl-NL" sz="1600" dirty="0">
                <a:latin typeface="Calibri"/>
                <a:ea typeface="MS PGothic"/>
              </a:rPr>
              <a:t>. </a:t>
            </a:r>
          </a:p>
          <a:p>
            <a:pPr marL="285750" indent="-285750">
              <a:buFont typeface="Arial" panose="020B0604020202020204" pitchFamily="34" charset="0"/>
              <a:buChar char="•"/>
            </a:pPr>
            <a:endParaRPr lang="nl-NL" sz="1600" dirty="0">
              <a:latin typeface="Calibri"/>
              <a:ea typeface="MS PGothic"/>
            </a:endParaRPr>
          </a:p>
          <a:p>
            <a:pPr marL="285750" indent="-285750">
              <a:buFont typeface="Arial" panose="020B0604020202020204" pitchFamily="34" charset="0"/>
              <a:buChar char="•"/>
            </a:pPr>
            <a:r>
              <a:rPr lang="nl-NL" sz="1600" dirty="0">
                <a:latin typeface="Calibri"/>
                <a:ea typeface="MS PGothic"/>
              </a:rPr>
              <a:t>Verminderen input schadelijke stoffen/verbeteren waterkwaliteit</a:t>
            </a:r>
          </a:p>
          <a:p>
            <a:endParaRPr lang="nl-NL" sz="1600" dirty="0">
              <a:latin typeface="Calibri"/>
              <a:ea typeface="MS PGothic"/>
            </a:endParaRPr>
          </a:p>
          <a:p>
            <a:r>
              <a:rPr lang="nl-NL" sz="1600" dirty="0">
                <a:latin typeface="Calibri"/>
                <a:ea typeface="MS PGothic"/>
              </a:rPr>
              <a:t>=&gt; o.a. LESA </a:t>
            </a:r>
            <a:r>
              <a:rPr lang="nl-NL" sz="1600" dirty="0" err="1">
                <a:latin typeface="Calibri"/>
                <a:ea typeface="MS PGothic"/>
              </a:rPr>
              <a:t>Hierdense</a:t>
            </a:r>
            <a:r>
              <a:rPr lang="nl-NL" sz="1600" dirty="0">
                <a:latin typeface="Calibri"/>
                <a:ea typeface="MS PGothic"/>
              </a:rPr>
              <a:t> beek, </a:t>
            </a:r>
            <a:r>
              <a:rPr lang="nl-NL" sz="1600" dirty="0" err="1">
                <a:latin typeface="Calibri"/>
                <a:ea typeface="MS PGothic"/>
              </a:rPr>
              <a:t>Renkums</a:t>
            </a:r>
            <a:r>
              <a:rPr lang="nl-NL" sz="1600" dirty="0">
                <a:latin typeface="Calibri"/>
                <a:ea typeface="MS PGothic"/>
              </a:rPr>
              <a:t> beekdal, Heelsums beekdal </a:t>
            </a:r>
          </a:p>
          <a:p>
            <a:pPr marL="285750" indent="-285750">
              <a:buFont typeface="Arial" panose="020B0604020202020204" pitchFamily="34" charset="0"/>
              <a:buChar char="•"/>
            </a:pPr>
            <a:endParaRPr lang="nl-NL" sz="1600" dirty="0">
              <a:latin typeface="Calibri"/>
              <a:ea typeface="MS PGothic"/>
            </a:endParaRPr>
          </a:p>
          <a:p>
            <a:pPr marL="285750" indent="-285750">
              <a:buFont typeface="Arial" panose="020B0604020202020204" pitchFamily="34" charset="0"/>
              <a:buChar char="•"/>
            </a:pPr>
            <a:r>
              <a:rPr lang="nl-NL" sz="1600" dirty="0">
                <a:latin typeface="Calibri"/>
                <a:ea typeface="MS PGothic"/>
              </a:rPr>
              <a:t>Soortenherstelmaatregelen </a:t>
            </a:r>
            <a:r>
              <a:rPr lang="nl-NL" sz="1600" dirty="0" err="1">
                <a:latin typeface="Calibri"/>
                <a:ea typeface="MS PGothic"/>
              </a:rPr>
              <a:t>Meervleermuis</a:t>
            </a:r>
            <a:r>
              <a:rPr lang="nl-NL" sz="1600" dirty="0">
                <a:latin typeface="Calibri"/>
                <a:ea typeface="MS PGothic"/>
              </a:rPr>
              <a:t>, drijvende waterweegbree, rivierdonderpad en beekprik</a:t>
            </a:r>
            <a:endParaRPr lang="nl-NL" dirty="0"/>
          </a:p>
        </p:txBody>
      </p:sp>
      <p:sp>
        <p:nvSpPr>
          <p:cNvPr id="12" name="Tekstvak 11">
            <a:extLst>
              <a:ext uri="{FF2B5EF4-FFF2-40B4-BE49-F238E27FC236}">
                <a16:creationId xmlns:a16="http://schemas.microsoft.com/office/drawing/2014/main" id="{81EBEAB3-9D4B-C4E3-196A-3E69C778C502}"/>
              </a:ext>
            </a:extLst>
          </p:cNvPr>
          <p:cNvSpPr txBox="1"/>
          <p:nvPr/>
        </p:nvSpPr>
        <p:spPr>
          <a:xfrm>
            <a:off x="6334125" y="6254557"/>
            <a:ext cx="6705600" cy="523220"/>
          </a:xfrm>
          <a:prstGeom prst="rect">
            <a:avLst/>
          </a:prstGeom>
          <a:noFill/>
        </p:spPr>
        <p:txBody>
          <a:bodyPr wrap="square">
            <a:spAutoFit/>
          </a:bodyPr>
          <a:lstStyle/>
          <a:p>
            <a:pPr marL="285750" indent="-285750">
              <a:buFont typeface="Arial" panose="020B0604020202020204" pitchFamily="34" charset="0"/>
              <a:buChar char="•"/>
            </a:pPr>
            <a:r>
              <a:rPr lang="nl-NL" sz="1400" i="1" dirty="0">
                <a:latin typeface="Calibri"/>
                <a:ea typeface="MS PGothic"/>
              </a:rPr>
              <a:t>Syntheserapport Veluwse beken</a:t>
            </a:r>
          </a:p>
          <a:p>
            <a:pPr marL="285750" indent="-285750">
              <a:buFont typeface="Arial" panose="020B0604020202020204" pitchFamily="34" charset="0"/>
              <a:buChar char="•"/>
            </a:pPr>
            <a:r>
              <a:rPr lang="nl-NL" sz="1400" i="1" dirty="0">
                <a:latin typeface="Calibri"/>
                <a:ea typeface="MS PGothic"/>
              </a:rPr>
              <a:t>Syntheserapport </a:t>
            </a:r>
            <a:r>
              <a:rPr lang="nl-NL" sz="1400" i="1" dirty="0" err="1">
                <a:latin typeface="Calibri"/>
                <a:ea typeface="MS PGothic"/>
              </a:rPr>
              <a:t>Meervleermuis</a:t>
            </a:r>
            <a:endParaRPr lang="nl-NL" sz="1400" i="1" dirty="0">
              <a:latin typeface="Calibri"/>
              <a:ea typeface="MS PGothic"/>
            </a:endParaRPr>
          </a:p>
        </p:txBody>
      </p:sp>
    </p:spTree>
    <p:extLst>
      <p:ext uri="{BB962C8B-B14F-4D97-AF65-F5344CB8AC3E}">
        <p14:creationId xmlns:p14="http://schemas.microsoft.com/office/powerpoint/2010/main" val="3710992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5664D83-4799-49CD-B66E-A900D4C0038E}"/>
              </a:ext>
            </a:extLst>
          </p:cNvPr>
          <p:cNvPicPr>
            <a:picLocks noChangeAspect="1"/>
          </p:cNvPicPr>
          <p:nvPr/>
        </p:nvPicPr>
        <p:blipFill>
          <a:blip r:embed="rId3"/>
          <a:stretch>
            <a:fillRect/>
          </a:stretch>
        </p:blipFill>
        <p:spPr>
          <a:xfrm>
            <a:off x="5144096" y="-628922"/>
            <a:ext cx="5261811" cy="7486922"/>
          </a:xfrm>
          <a:prstGeom prst="rect">
            <a:avLst/>
          </a:prstGeom>
        </p:spPr>
      </p:pic>
      <p:pic>
        <p:nvPicPr>
          <p:cNvPr id="13" name="Afbeelding 12">
            <a:extLst>
              <a:ext uri="{FF2B5EF4-FFF2-40B4-BE49-F238E27FC236}">
                <a16:creationId xmlns:a16="http://schemas.microsoft.com/office/drawing/2014/main" id="{F694241B-641B-A97C-6F47-6E9E15D582A0}"/>
              </a:ext>
            </a:extLst>
          </p:cNvPr>
          <p:cNvPicPr>
            <a:picLocks noChangeAspect="1"/>
          </p:cNvPicPr>
          <p:nvPr/>
        </p:nvPicPr>
        <p:blipFill>
          <a:blip r:embed="rId4"/>
          <a:stretch>
            <a:fillRect/>
          </a:stretch>
        </p:blipFill>
        <p:spPr>
          <a:xfrm>
            <a:off x="2690567" y="280951"/>
            <a:ext cx="2102402" cy="1576801"/>
          </a:xfrm>
          <a:prstGeom prst="rect">
            <a:avLst/>
          </a:prstGeom>
        </p:spPr>
      </p:pic>
      <p:sp>
        <p:nvSpPr>
          <p:cNvPr id="3" name="Titel 2">
            <a:extLst>
              <a:ext uri="{FF2B5EF4-FFF2-40B4-BE49-F238E27FC236}">
                <a16:creationId xmlns:a16="http://schemas.microsoft.com/office/drawing/2014/main" id="{0A7A2E63-6FAE-4CAD-AE27-D533370BC750}"/>
              </a:ext>
            </a:extLst>
          </p:cNvPr>
          <p:cNvSpPr>
            <a:spLocks noGrp="1"/>
          </p:cNvSpPr>
          <p:nvPr>
            <p:ph type="title"/>
          </p:nvPr>
        </p:nvSpPr>
        <p:spPr>
          <a:xfrm>
            <a:off x="220663" y="1"/>
            <a:ext cx="9788743" cy="561902"/>
          </a:xfrm>
          <a:solidFill>
            <a:schemeClr val="bg1"/>
          </a:solidFill>
        </p:spPr>
        <p:txBody>
          <a:bodyPr/>
          <a:lstStyle/>
          <a:p>
            <a:r>
              <a:rPr lang="nl-NL" sz="3000" b="1">
                <a:latin typeface="Calibri" panose="020F0502020204030204" pitchFamily="34" charset="0"/>
                <a:cs typeface="Calibri" panose="020F0502020204030204" pitchFamily="34" charset="0"/>
              </a:rPr>
              <a:t>Herstelprogramma Vennen en venen</a:t>
            </a:r>
            <a:br>
              <a:rPr lang="nl-NL" sz="3000" b="1">
                <a:latin typeface="Calibri" panose="020F0502020204030204" pitchFamily="34" charset="0"/>
                <a:cs typeface="Calibri" panose="020F0502020204030204" pitchFamily="34" charset="0"/>
              </a:rPr>
            </a:br>
            <a:endParaRPr lang="nl-NL" sz="3000" b="1">
              <a:latin typeface="Calibri" panose="020F0502020204030204" pitchFamily="34" charset="0"/>
              <a:cs typeface="Calibri" panose="020F0502020204030204" pitchFamily="34" charset="0"/>
            </a:endParaRPr>
          </a:p>
        </p:txBody>
      </p:sp>
      <p:sp>
        <p:nvSpPr>
          <p:cNvPr id="9" name="Tijdelijke aanduiding voor inhoud 8">
            <a:extLst>
              <a:ext uri="{FF2B5EF4-FFF2-40B4-BE49-F238E27FC236}">
                <a16:creationId xmlns:a16="http://schemas.microsoft.com/office/drawing/2014/main" id="{00A57D8B-0016-4D88-8A71-68598A7144EC}"/>
              </a:ext>
            </a:extLst>
          </p:cNvPr>
          <p:cNvSpPr>
            <a:spLocks noGrp="1"/>
          </p:cNvSpPr>
          <p:nvPr>
            <p:ph sz="quarter" idx="13"/>
          </p:nvPr>
        </p:nvSpPr>
        <p:spPr>
          <a:xfrm>
            <a:off x="6136105" y="5558543"/>
            <a:ext cx="8008937" cy="3713171"/>
          </a:xfrm>
        </p:spPr>
        <p:txBody>
          <a:bodyPr/>
          <a:lstStyle/>
          <a:p>
            <a:pPr marL="0" indent="0">
              <a:buNone/>
            </a:pPr>
            <a:r>
              <a:rPr lang="nl-NL" sz="2000">
                <a:latin typeface="Calibri" panose="020F0502020204030204" pitchFamily="34" charset="0"/>
                <a:cs typeface="Calibri" panose="020F0502020204030204" pitchFamily="34" charset="0"/>
              </a:rPr>
              <a:t> </a:t>
            </a:r>
          </a:p>
          <a:p>
            <a:endParaRPr lang="nl-NL"/>
          </a:p>
        </p:txBody>
      </p:sp>
      <p:pic>
        <p:nvPicPr>
          <p:cNvPr id="10" name="Afbeelding 9">
            <a:extLst>
              <a:ext uri="{FF2B5EF4-FFF2-40B4-BE49-F238E27FC236}">
                <a16:creationId xmlns:a16="http://schemas.microsoft.com/office/drawing/2014/main" id="{4DD28711-C9B1-8F24-A923-94D5EB611F4A}"/>
              </a:ext>
            </a:extLst>
          </p:cNvPr>
          <p:cNvPicPr>
            <a:picLocks noChangeAspect="1"/>
          </p:cNvPicPr>
          <p:nvPr/>
        </p:nvPicPr>
        <p:blipFill>
          <a:blip r:embed="rId5"/>
          <a:stretch>
            <a:fillRect/>
          </a:stretch>
        </p:blipFill>
        <p:spPr>
          <a:xfrm>
            <a:off x="1065761" y="514469"/>
            <a:ext cx="2019976" cy="1343284"/>
          </a:xfrm>
          <a:prstGeom prst="rect">
            <a:avLst/>
          </a:prstGeom>
        </p:spPr>
      </p:pic>
      <p:pic>
        <p:nvPicPr>
          <p:cNvPr id="4" name="Afbeelding 3">
            <a:extLst>
              <a:ext uri="{FF2B5EF4-FFF2-40B4-BE49-F238E27FC236}">
                <a16:creationId xmlns:a16="http://schemas.microsoft.com/office/drawing/2014/main" id="{07A8ADE4-66E5-4F21-8856-CC24DB774484}"/>
              </a:ext>
            </a:extLst>
          </p:cNvPr>
          <p:cNvPicPr>
            <a:picLocks noChangeAspect="1"/>
          </p:cNvPicPr>
          <p:nvPr/>
        </p:nvPicPr>
        <p:blipFill>
          <a:blip r:embed="rId6"/>
          <a:stretch>
            <a:fillRect/>
          </a:stretch>
        </p:blipFill>
        <p:spPr>
          <a:xfrm>
            <a:off x="12267" y="519184"/>
            <a:ext cx="1655830" cy="1343284"/>
          </a:xfrm>
          <a:prstGeom prst="rect">
            <a:avLst/>
          </a:prstGeom>
        </p:spPr>
      </p:pic>
      <p:sp>
        <p:nvSpPr>
          <p:cNvPr id="6" name="Tekstvak 5">
            <a:extLst>
              <a:ext uri="{FF2B5EF4-FFF2-40B4-BE49-F238E27FC236}">
                <a16:creationId xmlns:a16="http://schemas.microsoft.com/office/drawing/2014/main" id="{B67A5BC6-3B3D-9606-6204-9D68739B47F7}"/>
              </a:ext>
            </a:extLst>
          </p:cNvPr>
          <p:cNvSpPr txBox="1"/>
          <p:nvPr/>
        </p:nvSpPr>
        <p:spPr>
          <a:xfrm>
            <a:off x="12268" y="1834586"/>
            <a:ext cx="6266896" cy="4462760"/>
          </a:xfrm>
          <a:prstGeom prst="rect">
            <a:avLst/>
          </a:prstGeom>
          <a:solidFill>
            <a:schemeClr val="bg1"/>
          </a:solidFill>
        </p:spPr>
        <p:txBody>
          <a:bodyPr wrap="square" lIns="91440" tIns="45720" rIns="91440" bIns="45720" rtlCol="0" anchor="t">
            <a:spAutoFit/>
          </a:bodyPr>
          <a:lstStyle/>
          <a:p>
            <a:r>
              <a:rPr lang="nl-NL" sz="1600" b="1" dirty="0" err="1">
                <a:latin typeface="Calibri"/>
                <a:ea typeface="MS PGothic"/>
              </a:rPr>
              <a:t>Venherstel</a:t>
            </a:r>
            <a:r>
              <a:rPr lang="nl-NL" sz="1600" b="1" dirty="0">
                <a:latin typeface="Calibri"/>
                <a:ea typeface="MS PGothic"/>
              </a:rPr>
              <a:t> per cluster</a:t>
            </a:r>
          </a:p>
          <a:p>
            <a:pPr marL="285750" indent="-285750">
              <a:buFont typeface="Arial" panose="020B0604020202020204" pitchFamily="34" charset="0"/>
              <a:buChar char="•"/>
            </a:pPr>
            <a:r>
              <a:rPr lang="nl-NL" sz="1600" dirty="0" err="1">
                <a:latin typeface="Calibri"/>
                <a:ea typeface="MS PGothic"/>
              </a:rPr>
              <a:t>Tongerse</a:t>
            </a:r>
            <a:r>
              <a:rPr lang="nl-NL" sz="1600" dirty="0">
                <a:latin typeface="Calibri"/>
                <a:ea typeface="MS PGothic"/>
              </a:rPr>
              <a:t> Heide			</a:t>
            </a:r>
            <a:r>
              <a:rPr lang="nl-NL" sz="1400" dirty="0">
                <a:latin typeface="Calibri"/>
                <a:ea typeface="MS PGothic"/>
              </a:rPr>
              <a:t>(LESA uitgevoerd)</a:t>
            </a:r>
          </a:p>
          <a:p>
            <a:pPr marL="285750" indent="-285750">
              <a:buFont typeface="Arial" panose="020B0604020202020204" pitchFamily="34" charset="0"/>
              <a:buChar char="•"/>
            </a:pPr>
            <a:r>
              <a:rPr lang="nl-NL" sz="1600" dirty="0" err="1">
                <a:latin typeface="Calibri"/>
                <a:ea typeface="MS PGothic"/>
              </a:rPr>
              <a:t>Wisselse</a:t>
            </a:r>
            <a:r>
              <a:rPr lang="nl-NL" sz="1600" dirty="0">
                <a:latin typeface="Calibri"/>
                <a:ea typeface="MS PGothic"/>
              </a:rPr>
              <a:t> veen 			</a:t>
            </a:r>
            <a:r>
              <a:rPr lang="nl-NL" sz="1400" dirty="0">
                <a:latin typeface="Calibri"/>
                <a:ea typeface="MS PGothic"/>
              </a:rPr>
              <a:t>(LESA uitgevoerd, voorbereiding uitvoering)</a:t>
            </a:r>
          </a:p>
          <a:p>
            <a:pPr marL="285750" indent="-285750">
              <a:buFont typeface="Arial" panose="020B0604020202020204" pitchFamily="34" charset="0"/>
              <a:buChar char="•"/>
            </a:pPr>
            <a:r>
              <a:rPr lang="nl-NL" sz="1600" dirty="0">
                <a:latin typeface="Calibri"/>
                <a:ea typeface="MS PGothic"/>
              </a:rPr>
              <a:t>De Ginkel 				</a:t>
            </a:r>
            <a:r>
              <a:rPr lang="nl-NL" sz="1400" dirty="0">
                <a:latin typeface="Calibri"/>
                <a:ea typeface="MS PGothic"/>
              </a:rPr>
              <a:t>(LESA in uitvoering)</a:t>
            </a:r>
          </a:p>
          <a:p>
            <a:pPr marL="285750" indent="-285750">
              <a:buFont typeface="Arial" panose="020B0604020202020204" pitchFamily="34" charset="0"/>
              <a:buChar char="•"/>
            </a:pPr>
            <a:r>
              <a:rPr lang="nl-NL" sz="1600" dirty="0">
                <a:latin typeface="Calibri"/>
                <a:ea typeface="MS PGothic"/>
              </a:rPr>
              <a:t>Hoge Veluwe 			</a:t>
            </a:r>
            <a:r>
              <a:rPr lang="nl-NL" sz="1400" dirty="0">
                <a:latin typeface="Calibri"/>
                <a:ea typeface="MS PGothic"/>
              </a:rPr>
              <a:t>(Evaluatie herstelplan gestart)</a:t>
            </a:r>
          </a:p>
          <a:p>
            <a:pPr marL="285750" indent="-285750">
              <a:buFont typeface="Arial" panose="020B0604020202020204" pitchFamily="34" charset="0"/>
              <a:buChar char="•"/>
            </a:pPr>
            <a:r>
              <a:rPr lang="nl-NL" sz="1600" dirty="0" err="1">
                <a:latin typeface="Calibri"/>
                <a:ea typeface="MS PGothic"/>
              </a:rPr>
              <a:t>Nunspeetse</a:t>
            </a:r>
            <a:r>
              <a:rPr lang="nl-NL" sz="1600" dirty="0">
                <a:latin typeface="Calibri"/>
                <a:ea typeface="MS PGothic"/>
              </a:rPr>
              <a:t> vennen		</a:t>
            </a:r>
            <a:r>
              <a:rPr lang="nl-NL" sz="1400" dirty="0">
                <a:latin typeface="Calibri"/>
                <a:ea typeface="MS PGothic"/>
              </a:rPr>
              <a:t>(LESA uitgevoerd, voorbereiding uitvoering)</a:t>
            </a:r>
          </a:p>
          <a:p>
            <a:pPr marL="285750" indent="-285750">
              <a:buFont typeface="Arial" panose="020B0604020202020204" pitchFamily="34" charset="0"/>
              <a:buChar char="•"/>
            </a:pPr>
            <a:r>
              <a:rPr lang="nl-NL" sz="1600" dirty="0">
                <a:latin typeface="Calibri"/>
                <a:ea typeface="MS PGothic"/>
              </a:rPr>
              <a:t>Staverden 				</a:t>
            </a:r>
            <a:r>
              <a:rPr lang="nl-NL" sz="1400" dirty="0">
                <a:latin typeface="Calibri"/>
                <a:ea typeface="MS PGothic"/>
              </a:rPr>
              <a:t>(Voorbereiding uitvoering LESA)</a:t>
            </a:r>
          </a:p>
          <a:p>
            <a:pPr marL="285750" indent="-285750">
              <a:buFont typeface="Arial" panose="020B0604020202020204" pitchFamily="34" charset="0"/>
              <a:buChar char="•"/>
            </a:pPr>
            <a:r>
              <a:rPr lang="nl-NL" sz="1600" dirty="0">
                <a:latin typeface="Calibri"/>
                <a:ea typeface="MS PGothic"/>
              </a:rPr>
              <a:t>Kroondomein het Loo 		</a:t>
            </a:r>
            <a:r>
              <a:rPr lang="nl-NL" sz="1400" dirty="0">
                <a:latin typeface="Calibri"/>
                <a:ea typeface="MS PGothic"/>
              </a:rPr>
              <a:t>(LESA </a:t>
            </a:r>
            <a:r>
              <a:rPr lang="nl-NL" sz="1400" dirty="0" err="1">
                <a:latin typeface="Calibri"/>
                <a:ea typeface="MS PGothic"/>
              </a:rPr>
              <a:t>Uddelermeer</a:t>
            </a:r>
            <a:r>
              <a:rPr lang="nl-NL" sz="1400" dirty="0">
                <a:latin typeface="Calibri"/>
                <a:ea typeface="MS PGothic"/>
              </a:rPr>
              <a:t> gereed, </a:t>
            </a:r>
          </a:p>
          <a:p>
            <a:r>
              <a:rPr lang="nl-NL" sz="1400" dirty="0">
                <a:latin typeface="Calibri"/>
                <a:ea typeface="MS PGothic"/>
              </a:rPr>
              <a:t>						LESA groot zeilmeer en Bleekermeer gestart). </a:t>
            </a:r>
            <a:endParaRPr lang="nl-NL" sz="1400" dirty="0"/>
          </a:p>
          <a:p>
            <a:pPr marL="285750" indent="-285750">
              <a:buFont typeface="Arial" panose="020B0604020202020204" pitchFamily="34" charset="0"/>
              <a:buChar char="•"/>
            </a:pPr>
            <a:r>
              <a:rPr lang="nl-NL" sz="1600" dirty="0">
                <a:latin typeface="Calibri"/>
                <a:ea typeface="MS PGothic"/>
              </a:rPr>
              <a:t>Vennen Staatsbosbeheer	</a:t>
            </a:r>
            <a:r>
              <a:rPr lang="nl-NL" sz="1400" dirty="0">
                <a:latin typeface="Calibri"/>
                <a:ea typeface="MS PGothic"/>
              </a:rPr>
              <a:t>(LESA Gerritsfles uitgevoerd, </a:t>
            </a:r>
          </a:p>
          <a:p>
            <a:r>
              <a:rPr lang="nl-NL" sz="1400" dirty="0">
                <a:latin typeface="Calibri"/>
                <a:ea typeface="MS PGothic"/>
              </a:rPr>
              <a:t>						herstel Zandbosvennen uitgevoerd) </a:t>
            </a:r>
            <a:endParaRPr lang="nl-NL" sz="1400" dirty="0"/>
          </a:p>
          <a:p>
            <a:r>
              <a:rPr lang="nl-NL" sz="1600" b="1" dirty="0">
                <a:latin typeface="Calibri"/>
                <a:ea typeface="MS PGothic"/>
              </a:rPr>
              <a:t>Clusters i.v.m. kamsalamander</a:t>
            </a:r>
          </a:p>
          <a:p>
            <a:pPr marL="285750" indent="-285750">
              <a:buFont typeface="Arial" panose="020B0604020202020204" pitchFamily="34" charset="0"/>
              <a:buChar char="•"/>
            </a:pPr>
            <a:r>
              <a:rPr lang="nl-NL" sz="1600" dirty="0">
                <a:latin typeface="Calibri"/>
                <a:ea typeface="MS PGothic"/>
              </a:rPr>
              <a:t>Hattem</a:t>
            </a:r>
            <a:endParaRPr lang="nl-NL" sz="1600" dirty="0"/>
          </a:p>
          <a:p>
            <a:pPr marL="285750" indent="-285750">
              <a:buFont typeface="Arial" panose="020B0604020202020204" pitchFamily="34" charset="0"/>
              <a:buChar char="•"/>
            </a:pPr>
            <a:r>
              <a:rPr lang="nl-NL" sz="1600" dirty="0">
                <a:latin typeface="Calibri"/>
                <a:ea typeface="MS PGothic"/>
              </a:rPr>
              <a:t>Wageningen </a:t>
            </a:r>
            <a:endParaRPr lang="nl-NL" sz="1600" dirty="0"/>
          </a:p>
          <a:p>
            <a:pPr marL="285750" indent="-285750">
              <a:buFont typeface="Arial" panose="020B0604020202020204" pitchFamily="34" charset="0"/>
              <a:buChar char="•"/>
            </a:pPr>
            <a:r>
              <a:rPr lang="nl-NL" sz="1600" dirty="0">
                <a:latin typeface="Calibri"/>
                <a:ea typeface="MS PGothic"/>
              </a:rPr>
              <a:t>De Ginkel</a:t>
            </a:r>
            <a:endParaRPr lang="nl-NL" sz="1600" dirty="0"/>
          </a:p>
          <a:p>
            <a:pPr marL="285750" indent="-285750">
              <a:buFont typeface="Arial" panose="020B0604020202020204" pitchFamily="34" charset="0"/>
              <a:buChar char="•"/>
            </a:pPr>
            <a:r>
              <a:rPr lang="nl-NL" sz="1600" dirty="0">
                <a:latin typeface="Calibri"/>
                <a:ea typeface="MS PGothic"/>
              </a:rPr>
              <a:t>RvB-defensieterreinen</a:t>
            </a:r>
          </a:p>
          <a:p>
            <a:pPr lvl="0">
              <a:lnSpc>
                <a:spcPct val="100000"/>
              </a:lnSpc>
            </a:pPr>
            <a:r>
              <a:rPr lang="nl-NL" sz="1600" b="1" dirty="0">
                <a:effectLst/>
                <a:latin typeface="Calibri"/>
                <a:ea typeface="Times New Roman" panose="02020603050405020304" pitchFamily="18" charset="0"/>
                <a:cs typeface="Calibri"/>
              </a:rPr>
              <a:t>Ook onderzoeken o.a.</a:t>
            </a:r>
          </a:p>
          <a:p>
            <a:pPr marL="285750" lvl="0" indent="-285750">
              <a:lnSpc>
                <a:spcPct val="100000"/>
              </a:lnSpc>
              <a:buFont typeface="Arial" panose="020B0604020202020204" pitchFamily="34" charset="0"/>
              <a:buChar char="•"/>
            </a:pPr>
            <a:r>
              <a:rPr lang="nl-NL" sz="1600" dirty="0">
                <a:effectLst/>
                <a:latin typeface="Calibri"/>
                <a:ea typeface="Times New Roman" panose="02020603050405020304" pitchFamily="18" charset="0"/>
                <a:cs typeface="Calibri"/>
              </a:rPr>
              <a:t>Achteruitgang van kenmerkende diersoorten bij vennen</a:t>
            </a:r>
            <a:endParaRPr lang="nl-NL" dirty="0"/>
          </a:p>
        </p:txBody>
      </p:sp>
      <p:pic>
        <p:nvPicPr>
          <p:cNvPr id="15" name="Afbeelding 14">
            <a:extLst>
              <a:ext uri="{FF2B5EF4-FFF2-40B4-BE49-F238E27FC236}">
                <a16:creationId xmlns:a16="http://schemas.microsoft.com/office/drawing/2014/main" id="{341BAA0E-DD0D-C641-A887-EA7E66988396}"/>
              </a:ext>
            </a:extLst>
          </p:cNvPr>
          <p:cNvPicPr>
            <a:picLocks noChangeAspect="1"/>
          </p:cNvPicPr>
          <p:nvPr/>
        </p:nvPicPr>
        <p:blipFill>
          <a:blip r:embed="rId7"/>
          <a:stretch>
            <a:fillRect/>
          </a:stretch>
        </p:blipFill>
        <p:spPr>
          <a:xfrm>
            <a:off x="6279164" y="226665"/>
            <a:ext cx="1005927" cy="225572"/>
          </a:xfrm>
          <a:prstGeom prst="rect">
            <a:avLst/>
          </a:prstGeom>
        </p:spPr>
      </p:pic>
      <p:pic>
        <p:nvPicPr>
          <p:cNvPr id="14" name="Afbeelding 13">
            <a:extLst>
              <a:ext uri="{FF2B5EF4-FFF2-40B4-BE49-F238E27FC236}">
                <a16:creationId xmlns:a16="http://schemas.microsoft.com/office/drawing/2014/main" id="{3BB2DFD6-8C8D-83DF-094E-FDB0E1A8C271}"/>
              </a:ext>
            </a:extLst>
          </p:cNvPr>
          <p:cNvPicPr>
            <a:picLocks noChangeAspect="1"/>
          </p:cNvPicPr>
          <p:nvPr/>
        </p:nvPicPr>
        <p:blipFill>
          <a:blip r:embed="rId8"/>
          <a:stretch>
            <a:fillRect/>
          </a:stretch>
        </p:blipFill>
        <p:spPr>
          <a:xfrm>
            <a:off x="6385852" y="245547"/>
            <a:ext cx="792549" cy="152413"/>
          </a:xfrm>
          <a:prstGeom prst="rect">
            <a:avLst/>
          </a:prstGeom>
        </p:spPr>
      </p:pic>
      <p:pic>
        <p:nvPicPr>
          <p:cNvPr id="12" name="Afbeelding 11">
            <a:extLst>
              <a:ext uri="{FF2B5EF4-FFF2-40B4-BE49-F238E27FC236}">
                <a16:creationId xmlns:a16="http://schemas.microsoft.com/office/drawing/2014/main" id="{A1E091A0-0A6B-41C1-99CD-366A2EF89E0B}"/>
              </a:ext>
            </a:extLst>
          </p:cNvPr>
          <p:cNvPicPr>
            <a:picLocks noChangeAspect="1"/>
          </p:cNvPicPr>
          <p:nvPr/>
        </p:nvPicPr>
        <p:blipFill>
          <a:blip r:embed="rId9"/>
          <a:stretch>
            <a:fillRect/>
          </a:stretch>
        </p:blipFill>
        <p:spPr>
          <a:xfrm>
            <a:off x="4541921" y="537636"/>
            <a:ext cx="2309407" cy="1296950"/>
          </a:xfrm>
          <a:prstGeom prst="rect">
            <a:avLst/>
          </a:prstGeom>
        </p:spPr>
      </p:pic>
    </p:spTree>
    <p:extLst>
      <p:ext uri="{BB962C8B-B14F-4D97-AF65-F5344CB8AC3E}">
        <p14:creationId xmlns:p14="http://schemas.microsoft.com/office/powerpoint/2010/main" val="2736338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6365635B-8DA1-CE3D-A271-29DE3671412C}"/>
              </a:ext>
            </a:extLst>
          </p:cNvPr>
          <p:cNvSpPr txBox="1"/>
          <p:nvPr/>
        </p:nvSpPr>
        <p:spPr>
          <a:xfrm>
            <a:off x="232914" y="448574"/>
            <a:ext cx="8911086" cy="3431709"/>
          </a:xfrm>
          <a:prstGeom prst="rect">
            <a:avLst/>
          </a:prstGeom>
          <a:noFill/>
        </p:spPr>
        <p:txBody>
          <a:bodyPr wrap="square" rtlCol="0">
            <a:spAutoFit/>
          </a:bodyPr>
          <a:lstStyle/>
          <a:p>
            <a:r>
              <a:rPr lang="nl-NL" sz="1600" b="1" dirty="0"/>
              <a:t>Lopend</a:t>
            </a:r>
          </a:p>
          <a:p>
            <a:pPr marL="214313" indent="-214313">
              <a:buFont typeface="Arial" panose="020B0604020202020204" pitchFamily="34" charset="0"/>
              <a:buChar char="•"/>
            </a:pPr>
            <a:r>
              <a:rPr lang="nl-NL" sz="1600" dirty="0"/>
              <a:t>Provinciale monitoring alle aangewezen soorten o.a. </a:t>
            </a:r>
            <a:r>
              <a:rPr lang="nl-NL" sz="1600" dirty="0" err="1"/>
              <a:t>Meervleermuis</a:t>
            </a:r>
            <a:r>
              <a:rPr lang="nl-NL" sz="1600" dirty="0"/>
              <a:t>, Vliegend hert, Rivierdonderpad, Beekprik, Kamsalamander, Gevlekte witsnuitlibel, Drijvende waterweegbree en Wespendief, </a:t>
            </a:r>
          </a:p>
          <a:p>
            <a:pPr marL="214313" indent="-214313">
              <a:buFont typeface="Arial" panose="020B0604020202020204" pitchFamily="34" charset="0"/>
              <a:buChar char="•"/>
            </a:pPr>
            <a:r>
              <a:rPr lang="nl-NL" sz="1600" dirty="0"/>
              <a:t>Diverse meetnetten in kader NEM</a:t>
            </a:r>
          </a:p>
          <a:p>
            <a:pPr marL="214313" indent="-214313">
              <a:buFont typeface="Arial" panose="020B0604020202020204" pitchFamily="34" charset="0"/>
              <a:buChar char="•"/>
            </a:pPr>
            <a:r>
              <a:rPr lang="nl-NL" sz="1600" dirty="0"/>
              <a:t>Extra inzet vrijwilligers </a:t>
            </a:r>
            <a:r>
              <a:rPr lang="nl-NL" sz="1600" dirty="0" err="1"/>
              <a:t>Sovon</a:t>
            </a:r>
            <a:r>
              <a:rPr lang="nl-NL" sz="1600" dirty="0"/>
              <a:t> voor NEM-monitoring</a:t>
            </a:r>
          </a:p>
          <a:p>
            <a:pPr marL="214313" indent="-214313">
              <a:buFont typeface="Arial" panose="020B0604020202020204" pitchFamily="34" charset="0"/>
              <a:buChar char="•"/>
            </a:pPr>
            <a:r>
              <a:rPr lang="nl-NL" sz="1600" dirty="0"/>
              <a:t>Regulier SNL</a:t>
            </a:r>
          </a:p>
          <a:p>
            <a:pPr marL="214313" indent="-214313">
              <a:buFont typeface="Arial" panose="020B0604020202020204" pitchFamily="34" charset="0"/>
              <a:buChar char="•"/>
            </a:pPr>
            <a:r>
              <a:rPr lang="nl-NL" sz="1600" dirty="0" err="1"/>
              <a:t>PQ’s</a:t>
            </a:r>
            <a:r>
              <a:rPr lang="nl-NL" sz="1600" dirty="0"/>
              <a:t> Meetnet Vegetatie Gelderland/LMF</a:t>
            </a:r>
          </a:p>
          <a:p>
            <a:pPr marL="214313" indent="-214313">
              <a:buFont typeface="Arial" panose="020B0604020202020204" pitchFamily="34" charset="0"/>
              <a:buChar char="•"/>
            </a:pPr>
            <a:r>
              <a:rPr lang="nl-NL" sz="1600" dirty="0"/>
              <a:t>Regulier Waterschap Vallei en Veluwe</a:t>
            </a:r>
          </a:p>
          <a:p>
            <a:pPr marL="214313" indent="-214313">
              <a:buFont typeface="Arial" panose="020B0604020202020204" pitchFamily="34" charset="0"/>
              <a:buChar char="•"/>
            </a:pPr>
            <a:r>
              <a:rPr lang="nl-NL" sz="1600" dirty="0"/>
              <a:t>Meetnet Korstmossen</a:t>
            </a:r>
          </a:p>
          <a:p>
            <a:pPr marL="214313" indent="-214313">
              <a:buFont typeface="Arial" panose="020B0604020202020204" pitchFamily="34" charset="0"/>
              <a:buChar char="•"/>
            </a:pPr>
            <a:r>
              <a:rPr lang="nl-NL" sz="1600" dirty="0"/>
              <a:t>Netwerk Graasdrukmonitoring</a:t>
            </a:r>
          </a:p>
          <a:p>
            <a:pPr marL="214313" indent="-214313">
              <a:buFont typeface="Arial" panose="020B0604020202020204" pitchFamily="34" charset="0"/>
              <a:buChar char="•"/>
            </a:pPr>
            <a:r>
              <a:rPr lang="nl-NL" sz="1600" dirty="0"/>
              <a:t>Projectmonitoring</a:t>
            </a:r>
          </a:p>
          <a:p>
            <a:endParaRPr lang="nl-NL" sz="1600" dirty="0"/>
          </a:p>
          <a:p>
            <a:pPr marL="251460" indent="-251460"/>
            <a:endParaRPr lang="nl-NL" sz="1600" dirty="0"/>
          </a:p>
          <a:p>
            <a:pPr marL="600075" lvl="1" indent="-257175">
              <a:buFont typeface="Arial" panose="020B0604020202020204" pitchFamily="34" charset="0"/>
              <a:buChar char="•"/>
            </a:pPr>
            <a:endParaRPr lang="nl-NL" sz="900" dirty="0"/>
          </a:p>
        </p:txBody>
      </p:sp>
      <p:pic>
        <p:nvPicPr>
          <p:cNvPr id="3" name="Afbeelding 2">
            <a:extLst>
              <a:ext uri="{FF2B5EF4-FFF2-40B4-BE49-F238E27FC236}">
                <a16:creationId xmlns:a16="http://schemas.microsoft.com/office/drawing/2014/main" id="{40F60F59-E38E-6AF8-BC58-21DEF8614B21}"/>
              </a:ext>
            </a:extLst>
          </p:cNvPr>
          <p:cNvPicPr>
            <a:picLocks noChangeAspect="1"/>
          </p:cNvPicPr>
          <p:nvPr/>
        </p:nvPicPr>
        <p:blipFill>
          <a:blip r:embed="rId3"/>
          <a:stretch>
            <a:fillRect/>
          </a:stretch>
        </p:blipFill>
        <p:spPr>
          <a:xfrm>
            <a:off x="6357668" y="2958859"/>
            <a:ext cx="2722590" cy="3727413"/>
          </a:xfrm>
          <a:prstGeom prst="rect">
            <a:avLst/>
          </a:prstGeom>
        </p:spPr>
      </p:pic>
      <p:sp>
        <p:nvSpPr>
          <p:cNvPr id="4" name="Tekstvak 3">
            <a:extLst>
              <a:ext uri="{FF2B5EF4-FFF2-40B4-BE49-F238E27FC236}">
                <a16:creationId xmlns:a16="http://schemas.microsoft.com/office/drawing/2014/main" id="{3CC2E31E-A787-F06C-C1B3-2B1E1453FDE2}"/>
              </a:ext>
            </a:extLst>
          </p:cNvPr>
          <p:cNvSpPr txBox="1"/>
          <p:nvPr/>
        </p:nvSpPr>
        <p:spPr>
          <a:xfrm>
            <a:off x="2941608" y="0"/>
            <a:ext cx="4572000" cy="553998"/>
          </a:xfrm>
          <a:prstGeom prst="rect">
            <a:avLst/>
          </a:prstGeom>
          <a:noFill/>
        </p:spPr>
        <p:txBody>
          <a:bodyPr wrap="square">
            <a:spAutoFit/>
          </a:bodyPr>
          <a:lstStyle/>
          <a:p>
            <a:r>
              <a:rPr lang="nl-NL" sz="3000" b="1">
                <a:latin typeface="Calibri" panose="020F0502020204030204" pitchFamily="34" charset="0"/>
                <a:cs typeface="Calibri" panose="020F0502020204030204" pitchFamily="34" charset="0"/>
              </a:rPr>
              <a:t>Monitoring</a:t>
            </a:r>
            <a:endParaRPr lang="nl-NL" sz="3000"/>
          </a:p>
        </p:txBody>
      </p:sp>
      <p:sp>
        <p:nvSpPr>
          <p:cNvPr id="7" name="Tekstvak 6">
            <a:extLst>
              <a:ext uri="{FF2B5EF4-FFF2-40B4-BE49-F238E27FC236}">
                <a16:creationId xmlns:a16="http://schemas.microsoft.com/office/drawing/2014/main" id="{28CFC5EF-5E7C-85AD-9685-6FAC96647679}"/>
              </a:ext>
            </a:extLst>
          </p:cNvPr>
          <p:cNvSpPr txBox="1"/>
          <p:nvPr/>
        </p:nvSpPr>
        <p:spPr>
          <a:xfrm>
            <a:off x="169172" y="3429000"/>
            <a:ext cx="6124754" cy="3200876"/>
          </a:xfrm>
          <a:prstGeom prst="rect">
            <a:avLst/>
          </a:prstGeom>
          <a:noFill/>
        </p:spPr>
        <p:txBody>
          <a:bodyPr wrap="square">
            <a:spAutoFit/>
          </a:bodyPr>
          <a:lstStyle/>
          <a:p>
            <a:r>
              <a:rPr lang="nl-NL" sz="1600" b="1"/>
              <a:t>Informatieproducten</a:t>
            </a:r>
          </a:p>
          <a:p>
            <a:pPr marL="214313" indent="-214313">
              <a:buFont typeface="Arial" panose="020B0604020202020204" pitchFamily="34" charset="0"/>
              <a:buChar char="•"/>
            </a:pPr>
            <a:r>
              <a:rPr lang="nl-NL" sz="1600"/>
              <a:t>T0 habitattypenkaart (verbeterde T0 2023) en leefgebiedenkaarten</a:t>
            </a:r>
          </a:p>
          <a:p>
            <a:pPr marL="214313" indent="-214313">
              <a:buFont typeface="Arial" panose="020B0604020202020204" pitchFamily="34" charset="0"/>
              <a:buChar char="•"/>
            </a:pPr>
            <a:r>
              <a:rPr lang="nl-NL" sz="1600"/>
              <a:t>Data en rapportages over ontwikkeling trend/aantallen aangewezen </a:t>
            </a:r>
          </a:p>
          <a:p>
            <a:r>
              <a:rPr lang="nl-NL" sz="1600"/>
              <a:t>soorten</a:t>
            </a:r>
          </a:p>
          <a:p>
            <a:pPr marL="214313" indent="-214313">
              <a:buFont typeface="Arial" panose="020B0604020202020204" pitchFamily="34" charset="0"/>
              <a:buChar char="•"/>
            </a:pPr>
            <a:endParaRPr lang="nl-NL" sz="1600"/>
          </a:p>
          <a:p>
            <a:r>
              <a:rPr lang="nl-NL" sz="1600" b="1"/>
              <a:t>Ontwikkeling</a:t>
            </a:r>
          </a:p>
          <a:p>
            <a:pPr marL="214313" indent="-214313">
              <a:buFont typeface="Arial" panose="020B0604020202020204" pitchFamily="34" charset="0"/>
              <a:buChar char="•"/>
            </a:pPr>
            <a:r>
              <a:rPr lang="nl-NL" sz="1600"/>
              <a:t>2024 Opstellen ‘Monitoringsplan Omgevingscondities’ op basis advies Arcadis: Meetvragen en indicatoren.</a:t>
            </a:r>
          </a:p>
          <a:p>
            <a:pPr marL="214313" indent="-214313">
              <a:buFont typeface="Arial" panose="020B0604020202020204" pitchFamily="34" charset="0"/>
              <a:buChar char="•"/>
            </a:pPr>
            <a:endParaRPr lang="nl-NL" sz="1600"/>
          </a:p>
          <a:p>
            <a:pPr marL="600075" lvl="1" indent="-257175">
              <a:buAutoNum type="arabicPeriod"/>
            </a:pPr>
            <a:r>
              <a:rPr lang="nl-NL" sz="1400"/>
              <a:t>Treedt gewenst systeemherstel op?</a:t>
            </a:r>
          </a:p>
          <a:p>
            <a:pPr marL="600075" lvl="1" indent="-257175">
              <a:buAutoNum type="arabicPeriod"/>
            </a:pPr>
            <a:r>
              <a:rPr lang="nl-NL" sz="1400"/>
              <a:t>Ontstaan gewenste standplaatscondities?</a:t>
            </a:r>
          </a:p>
          <a:p>
            <a:pPr marL="600075" lvl="1" indent="-257175">
              <a:buAutoNum type="arabicPeriod"/>
            </a:pPr>
            <a:r>
              <a:rPr lang="nl-NL" sz="1400"/>
              <a:t>Nemen drukfactoren af?</a:t>
            </a:r>
          </a:p>
          <a:p>
            <a:pPr lvl="1"/>
            <a:endParaRPr lang="nl-NL" sz="1600"/>
          </a:p>
        </p:txBody>
      </p:sp>
    </p:spTree>
    <p:extLst>
      <p:ext uri="{BB962C8B-B14F-4D97-AF65-F5344CB8AC3E}">
        <p14:creationId xmlns:p14="http://schemas.microsoft.com/office/powerpoint/2010/main" val="3091928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Afbeelding met tekst, wolk, boom, plant&#10;&#10;Automatisch gegenereerde beschrijving">
            <a:extLst>
              <a:ext uri="{FF2B5EF4-FFF2-40B4-BE49-F238E27FC236}">
                <a16:creationId xmlns:a16="http://schemas.microsoft.com/office/drawing/2014/main" id="{862C8FFA-EFD2-6DBE-0BB7-ED6F1AA2F506}"/>
              </a:ext>
            </a:extLst>
          </p:cNvPr>
          <p:cNvPicPr>
            <a:picLocks noChangeAspect="1"/>
          </p:cNvPicPr>
          <p:nvPr/>
        </p:nvPicPr>
        <p:blipFill>
          <a:blip r:embed="rId3"/>
          <a:stretch>
            <a:fillRect/>
          </a:stretch>
        </p:blipFill>
        <p:spPr>
          <a:xfrm>
            <a:off x="6659189" y="1330160"/>
            <a:ext cx="2500051" cy="3512573"/>
          </a:xfrm>
          <a:prstGeom prst="rect">
            <a:avLst/>
          </a:prstGeom>
        </p:spPr>
      </p:pic>
      <p:sp>
        <p:nvSpPr>
          <p:cNvPr id="2" name="Tijdelijke aanduiding voor inhoud 1">
            <a:extLst>
              <a:ext uri="{FF2B5EF4-FFF2-40B4-BE49-F238E27FC236}">
                <a16:creationId xmlns:a16="http://schemas.microsoft.com/office/drawing/2014/main" id="{EA175345-A8A8-3781-C3CE-0A6D2C1428FF}"/>
              </a:ext>
            </a:extLst>
          </p:cNvPr>
          <p:cNvSpPr>
            <a:spLocks noGrp="1"/>
          </p:cNvSpPr>
          <p:nvPr>
            <p:ph sz="quarter" idx="13"/>
          </p:nvPr>
        </p:nvSpPr>
        <p:spPr>
          <a:xfrm>
            <a:off x="310579" y="1246704"/>
            <a:ext cx="5835923" cy="5574162"/>
          </a:xfrm>
        </p:spPr>
        <p:txBody>
          <a:bodyPr vert="horz" lIns="0" tIns="45720" rIns="0" bIns="45720" anchor="t"/>
          <a:lstStyle/>
          <a:p>
            <a:pPr marL="251460" indent="-251460"/>
            <a:r>
              <a:rPr lang="nl-NL" sz="1600">
                <a:latin typeface="Calibri"/>
                <a:ea typeface="MS PGothic"/>
                <a:cs typeface="Calibri"/>
              </a:rPr>
              <a:t>Gelders stikstofbeleid: Gelderse Maatregelen Stikstof voor reductie en vergunningverlening – nog niet geborgd;</a:t>
            </a:r>
          </a:p>
          <a:p>
            <a:pPr marL="251460" indent="-251460"/>
            <a:r>
              <a:rPr lang="nl-NL" sz="1600">
                <a:latin typeface="Calibri"/>
                <a:ea typeface="MS PGothic"/>
                <a:cs typeface="Calibri"/>
              </a:rPr>
              <a:t>6 rapporten Veluwe voor mogelijke natuurmaatregelen in overgangsgebieden Veluwe (TAUW) – nog niet geborgd</a:t>
            </a:r>
          </a:p>
          <a:p>
            <a:pPr marL="251460" indent="-251460"/>
            <a:endParaRPr lang="nl-NL" sz="1600">
              <a:latin typeface="Calibri" panose="020F0502020204030204" pitchFamily="34" charset="0"/>
              <a:ea typeface="MS PGothic"/>
              <a:cs typeface="Calibri" panose="020F0502020204030204" pitchFamily="34" charset="0"/>
            </a:endParaRPr>
          </a:p>
          <a:p>
            <a:pPr marL="251460" indent="-251460"/>
            <a:r>
              <a:rPr lang="nl-NL" sz="1600">
                <a:latin typeface="Calibri"/>
                <a:ea typeface="MS PGothic"/>
                <a:cs typeface="Calibri"/>
              </a:rPr>
              <a:t>Gelderse combinatie van doelen in gebiedsprogramma VLGG, als uitwerking NPLG;</a:t>
            </a:r>
            <a:endParaRPr lang="nl-NL" sz="1600">
              <a:latin typeface="Calibri"/>
              <a:cs typeface="Calibri"/>
            </a:endParaRPr>
          </a:p>
          <a:p>
            <a:pPr marL="251460" indent="-251460"/>
            <a:r>
              <a:rPr lang="nl-NL" sz="1600">
                <a:latin typeface="Calibri"/>
                <a:ea typeface="MS PGothic"/>
                <a:cs typeface="Calibri"/>
              </a:rPr>
              <a:t>1e Maatregelpakketten ingediend bij het Rijk =&gt; Uitvoering van maatregelen afhankelijk van financiering.</a:t>
            </a:r>
          </a:p>
          <a:p>
            <a:pPr marL="251460" indent="-251460"/>
            <a:endParaRPr lang="nl-NL" sz="1600">
              <a:latin typeface="Calibri" panose="020F0502020204030204" pitchFamily="34" charset="0"/>
              <a:ea typeface="MS PGothic"/>
              <a:cs typeface="Calibri" panose="020F0502020204030204" pitchFamily="34" charset="0"/>
            </a:endParaRPr>
          </a:p>
          <a:p>
            <a:pPr marL="251460" indent="-251460"/>
            <a:r>
              <a:rPr lang="nl-NL" sz="1600">
                <a:latin typeface="Calibri"/>
                <a:ea typeface="MS PGothic"/>
                <a:cs typeface="Calibri"/>
              </a:rPr>
              <a:t>Sectoraal wordt gewerkt o.a. bij water zoals winningen, industrie</a:t>
            </a:r>
          </a:p>
          <a:p>
            <a:pPr marL="251460" indent="-251460"/>
            <a:endParaRPr lang="nl-NL" sz="1600">
              <a:latin typeface="Calibri" panose="020F0502020204030204" pitchFamily="34" charset="0"/>
              <a:ea typeface="MS PGothic"/>
              <a:cs typeface="Calibri" panose="020F0502020204030204" pitchFamily="34" charset="0"/>
            </a:endParaRPr>
          </a:p>
          <a:p>
            <a:pPr marL="251460" indent="-251460"/>
            <a:r>
              <a:rPr lang="nl-NL" sz="1600">
                <a:latin typeface="Calibri"/>
                <a:ea typeface="MS PGothic"/>
                <a:cs typeface="Calibri"/>
              </a:rPr>
              <a:t>maatregelen t.b.v. N2000 Veluwe uit syntheserapporten die </a:t>
            </a:r>
            <a:r>
              <a:rPr lang="nl-NL" sz="1600" u="sng">
                <a:latin typeface="Calibri"/>
                <a:ea typeface="MS PGothic"/>
                <a:cs typeface="Calibri"/>
              </a:rPr>
              <a:t>buiten </a:t>
            </a:r>
            <a:r>
              <a:rPr lang="nl-NL" sz="1600">
                <a:latin typeface="Calibri"/>
                <a:ea typeface="MS PGothic"/>
                <a:cs typeface="Calibri"/>
              </a:rPr>
              <a:t>N2000 begrenzing liggen zijn</a:t>
            </a:r>
            <a:r>
              <a:rPr lang="nl-NL" sz="1600">
                <a:latin typeface="Calibri"/>
                <a:ea typeface="MS PGothic"/>
                <a:cs typeface="Calibri"/>
                <a:sym typeface="Wingdings" panose="05000000000000000000" pitchFamily="2" charset="2"/>
              </a:rPr>
              <a:t> </a:t>
            </a:r>
            <a:r>
              <a:rPr lang="nl-NL" sz="1600">
                <a:latin typeface="Calibri"/>
                <a:ea typeface="MS PGothic"/>
                <a:cs typeface="Calibri"/>
              </a:rPr>
              <a:t>geen onderdeel N2000-beheerplan/herstelprogramma’s, maar (mede in vervolg op de NDA) onderdeel VLGG (nog niet geborgde maatregelen).</a:t>
            </a:r>
          </a:p>
          <a:p>
            <a:pPr marL="251460" indent="-251460"/>
            <a:endParaRPr lang="nl-NL" sz="1600"/>
          </a:p>
          <a:p>
            <a:pPr marL="251460" indent="-251460"/>
            <a:endParaRPr lang="nl-NL">
              <a:ea typeface="MS PGothic"/>
            </a:endParaRPr>
          </a:p>
        </p:txBody>
      </p:sp>
      <p:sp>
        <p:nvSpPr>
          <p:cNvPr id="3" name="Titel 2">
            <a:extLst>
              <a:ext uri="{FF2B5EF4-FFF2-40B4-BE49-F238E27FC236}">
                <a16:creationId xmlns:a16="http://schemas.microsoft.com/office/drawing/2014/main" id="{50269510-3FD0-4F0D-C859-5C5DACFF546D}"/>
              </a:ext>
            </a:extLst>
          </p:cNvPr>
          <p:cNvSpPr>
            <a:spLocks noGrp="1"/>
          </p:cNvSpPr>
          <p:nvPr>
            <p:ph type="title"/>
          </p:nvPr>
        </p:nvSpPr>
        <p:spPr>
          <a:xfrm>
            <a:off x="202153" y="136525"/>
            <a:ext cx="8941847" cy="1143000"/>
          </a:xfrm>
        </p:spPr>
        <p:txBody>
          <a:bodyPr lIns="0" tIns="0" rIns="0" bIns="0" anchor="t"/>
          <a:lstStyle/>
          <a:p>
            <a:pPr>
              <a:lnSpc>
                <a:spcPct val="100000"/>
              </a:lnSpc>
            </a:pPr>
            <a:r>
              <a:rPr lang="nl-NL" sz="3000" b="1" dirty="0">
                <a:latin typeface="Calibri" panose="020F0502020204030204" pitchFamily="34" charset="0"/>
                <a:ea typeface="MS PGothic"/>
                <a:cs typeface="Calibri" panose="020F0502020204030204" pitchFamily="34" charset="0"/>
              </a:rPr>
              <a:t>Relatie beheerplan – Gelderse Maatregelen Stikstof (GMS) – Vitaal Landelijk Gebied Gelderland (VLGG) </a:t>
            </a:r>
            <a:endParaRPr lang="nl-NL" sz="3000" b="1" dirty="0">
              <a:latin typeface="Calibri" panose="020F0502020204030204" pitchFamily="34" charset="0"/>
              <a:cs typeface="Calibri" panose="020F0502020204030204" pitchFamily="34" charset="0"/>
            </a:endParaRPr>
          </a:p>
        </p:txBody>
      </p:sp>
      <p:sp>
        <p:nvSpPr>
          <p:cNvPr id="6" name="Tijdelijke aanduiding voor dianummer 5">
            <a:extLst>
              <a:ext uri="{FF2B5EF4-FFF2-40B4-BE49-F238E27FC236}">
                <a16:creationId xmlns:a16="http://schemas.microsoft.com/office/drawing/2014/main" id="{FD22A4AD-8FFC-5B35-CC1D-B80FC894BB26}"/>
              </a:ext>
            </a:extLst>
          </p:cNvPr>
          <p:cNvSpPr>
            <a:spLocks noGrp="1"/>
          </p:cNvSpPr>
          <p:nvPr>
            <p:ph type="sldNum" sz="quarter" idx="16"/>
          </p:nvPr>
        </p:nvSpPr>
        <p:spPr/>
        <p:txBody>
          <a:bodyPr/>
          <a:lstStyle/>
          <a:p>
            <a:pPr>
              <a:defRPr/>
            </a:pPr>
            <a:fld id="{C15E2364-82A4-DE48-9B47-8D308C858E7C}" type="slidenum">
              <a:rPr lang="en-US" smtClean="0"/>
              <a:pPr>
                <a:defRPr/>
              </a:pPr>
              <a:t>19</a:t>
            </a:fld>
            <a:endParaRPr lang="en-US"/>
          </a:p>
        </p:txBody>
      </p:sp>
      <p:pic>
        <p:nvPicPr>
          <p:cNvPr id="5" name="Afbeelding 4">
            <a:extLst>
              <a:ext uri="{FF2B5EF4-FFF2-40B4-BE49-F238E27FC236}">
                <a16:creationId xmlns:a16="http://schemas.microsoft.com/office/drawing/2014/main" id="{4C0E4E08-DEDE-26B4-1F67-B790AC972E6E}"/>
              </a:ext>
            </a:extLst>
          </p:cNvPr>
          <p:cNvPicPr>
            <a:picLocks noChangeAspect="1"/>
          </p:cNvPicPr>
          <p:nvPr/>
        </p:nvPicPr>
        <p:blipFill>
          <a:blip r:embed="rId4"/>
          <a:stretch>
            <a:fillRect/>
          </a:stretch>
        </p:blipFill>
        <p:spPr>
          <a:xfrm>
            <a:off x="6951408" y="4306759"/>
            <a:ext cx="2133600" cy="2551241"/>
          </a:xfrm>
          <a:prstGeom prst="rect">
            <a:avLst/>
          </a:prstGeom>
        </p:spPr>
      </p:pic>
    </p:spTree>
    <p:extLst>
      <p:ext uri="{BB962C8B-B14F-4D97-AF65-F5344CB8AC3E}">
        <p14:creationId xmlns:p14="http://schemas.microsoft.com/office/powerpoint/2010/main" val="3726326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326EFFEA-1EE8-D377-9D8A-E5A85CE6A7ED}"/>
              </a:ext>
            </a:extLst>
          </p:cNvPr>
          <p:cNvPicPr>
            <a:picLocks noChangeAspect="1"/>
          </p:cNvPicPr>
          <p:nvPr/>
        </p:nvPicPr>
        <p:blipFill>
          <a:blip r:embed="rId3"/>
          <a:stretch>
            <a:fillRect/>
          </a:stretch>
        </p:blipFill>
        <p:spPr>
          <a:xfrm>
            <a:off x="6915914" y="144837"/>
            <a:ext cx="2185539" cy="2532170"/>
          </a:xfrm>
          <a:prstGeom prst="rect">
            <a:avLst/>
          </a:prstGeom>
        </p:spPr>
      </p:pic>
      <p:pic>
        <p:nvPicPr>
          <p:cNvPr id="2" name="Afbeelding 1">
            <a:extLst>
              <a:ext uri="{FF2B5EF4-FFF2-40B4-BE49-F238E27FC236}">
                <a16:creationId xmlns:a16="http://schemas.microsoft.com/office/drawing/2014/main" id="{88934441-4670-4AB8-8252-F3BCD3F29BFD}"/>
              </a:ext>
            </a:extLst>
          </p:cNvPr>
          <p:cNvPicPr>
            <a:picLocks noChangeAspect="1"/>
          </p:cNvPicPr>
          <p:nvPr/>
        </p:nvPicPr>
        <p:blipFill>
          <a:blip r:embed="rId4"/>
          <a:stretch>
            <a:fillRect/>
          </a:stretch>
        </p:blipFill>
        <p:spPr>
          <a:xfrm>
            <a:off x="6693469" y="3582638"/>
            <a:ext cx="4370119" cy="3275359"/>
          </a:xfrm>
          <a:prstGeom prst="rect">
            <a:avLst/>
          </a:prstGeom>
        </p:spPr>
      </p:pic>
      <p:sp>
        <p:nvSpPr>
          <p:cNvPr id="20" name="Text Placeholder 3">
            <a:extLst>
              <a:ext uri="{FF2B5EF4-FFF2-40B4-BE49-F238E27FC236}">
                <a16:creationId xmlns:a16="http://schemas.microsoft.com/office/drawing/2014/main" id="{C0FDC5E0-8934-42C1-929A-763F66759D72}"/>
              </a:ext>
            </a:extLst>
          </p:cNvPr>
          <p:cNvSpPr>
            <a:spLocks noGrp="1"/>
          </p:cNvSpPr>
          <p:nvPr>
            <p:ph type="body" sz="quarter" idx="14"/>
          </p:nvPr>
        </p:nvSpPr>
        <p:spPr>
          <a:xfrm>
            <a:off x="129532" y="2027887"/>
            <a:ext cx="6786382" cy="547699"/>
          </a:xfrm>
        </p:spPr>
        <p:txBody>
          <a:bodyPr/>
          <a:lstStyle/>
          <a:p>
            <a:r>
              <a:rPr lang="nl-NL" sz="1800">
                <a:latin typeface="Arial" panose="020B0604020202020204" pitchFamily="34" charset="0"/>
                <a:cs typeface="Arial" panose="020B0604020202020204" pitchFamily="34" charset="0"/>
              </a:rPr>
              <a:t>18 habitattypen, 10 vogelrichtlijnsoorten en 7 habitatrichtlijnsoorten</a:t>
            </a:r>
            <a:endParaRPr lang="en-US" sz="1800">
              <a:latin typeface="Arial" panose="020B0604020202020204" pitchFamily="34" charset="0"/>
              <a:cs typeface="Arial" panose="020B0604020202020204" pitchFamily="34" charset="0"/>
            </a:endParaRPr>
          </a:p>
        </p:txBody>
      </p:sp>
      <p:sp>
        <p:nvSpPr>
          <p:cNvPr id="4" name="Tijdelijke aanduiding voor dianummer 3">
            <a:extLst>
              <a:ext uri="{FF2B5EF4-FFF2-40B4-BE49-F238E27FC236}">
                <a16:creationId xmlns:a16="http://schemas.microsoft.com/office/drawing/2014/main" id="{8AEF55EA-355F-47BC-B8C0-BFD90C03F3F5}"/>
              </a:ext>
            </a:extLst>
          </p:cNvPr>
          <p:cNvSpPr>
            <a:spLocks noGrp="1"/>
          </p:cNvSpPr>
          <p:nvPr>
            <p:ph type="sldNum" sz="quarter" idx="16"/>
          </p:nvPr>
        </p:nvSpPr>
        <p:spPr>
          <a:xfrm>
            <a:off x="6553200" y="6356350"/>
            <a:ext cx="2133600" cy="365125"/>
          </a:xfrm>
        </p:spPr>
        <p:txBody>
          <a:bodyPr wrap="square" anchor="ctr">
            <a:normAutofit/>
          </a:bodyPr>
          <a:lstStyle/>
          <a:p>
            <a:pPr>
              <a:spcAft>
                <a:spcPts val="600"/>
              </a:spcAft>
              <a:defRPr/>
            </a:pPr>
            <a:fld id="{5C607779-D8D7-3B4A-9FD2-C764F6A3213E}" type="slidenum">
              <a:rPr lang="en-US" smtClean="0"/>
              <a:pPr>
                <a:spcAft>
                  <a:spcPts val="600"/>
                </a:spcAft>
                <a:defRPr/>
              </a:pPr>
              <a:t>2</a:t>
            </a:fld>
            <a:endParaRPr lang="en-US"/>
          </a:p>
        </p:txBody>
      </p:sp>
      <p:graphicFrame>
        <p:nvGraphicFramePr>
          <p:cNvPr id="18" name="Tabel 17">
            <a:extLst>
              <a:ext uri="{FF2B5EF4-FFF2-40B4-BE49-F238E27FC236}">
                <a16:creationId xmlns:a16="http://schemas.microsoft.com/office/drawing/2014/main" id="{6A9DCCF2-995B-498C-A1ED-A5224A2E638B}"/>
              </a:ext>
            </a:extLst>
          </p:cNvPr>
          <p:cNvGraphicFramePr>
            <a:graphicFrameLocks noGrp="1"/>
          </p:cNvGraphicFramePr>
          <p:nvPr>
            <p:extLst>
              <p:ext uri="{D42A27DB-BD31-4B8C-83A1-F6EECF244321}">
                <p14:modId xmlns:p14="http://schemas.microsoft.com/office/powerpoint/2010/main" val="2477544861"/>
              </p:ext>
            </p:extLst>
          </p:nvPr>
        </p:nvGraphicFramePr>
        <p:xfrm>
          <a:off x="129531" y="2677006"/>
          <a:ext cx="8884936" cy="4067915"/>
        </p:xfrm>
        <a:graphic>
          <a:graphicData uri="http://schemas.openxmlformats.org/drawingml/2006/table">
            <a:tbl>
              <a:tblPr firstRow="1" firstCol="1" bandRow="1"/>
              <a:tblGrid>
                <a:gridCol w="3381921">
                  <a:extLst>
                    <a:ext uri="{9D8B030D-6E8A-4147-A177-3AD203B41FA5}">
                      <a16:colId xmlns:a16="http://schemas.microsoft.com/office/drawing/2014/main" val="4197753295"/>
                    </a:ext>
                  </a:extLst>
                </a:gridCol>
                <a:gridCol w="1875808">
                  <a:extLst>
                    <a:ext uri="{9D8B030D-6E8A-4147-A177-3AD203B41FA5}">
                      <a16:colId xmlns:a16="http://schemas.microsoft.com/office/drawing/2014/main" val="2060260476"/>
                    </a:ext>
                  </a:extLst>
                </a:gridCol>
                <a:gridCol w="3627207">
                  <a:extLst>
                    <a:ext uri="{9D8B030D-6E8A-4147-A177-3AD203B41FA5}">
                      <a16:colId xmlns:a16="http://schemas.microsoft.com/office/drawing/2014/main" val="1888872862"/>
                    </a:ext>
                  </a:extLst>
                </a:gridCol>
              </a:tblGrid>
              <a:tr h="200814">
                <a:tc>
                  <a:txBody>
                    <a:bodyPr/>
                    <a:lstStyle/>
                    <a:p>
                      <a:pPr marL="180340" indent="-180340">
                        <a:lnSpc>
                          <a:spcPts val="1400"/>
                        </a:lnSpc>
                        <a:tabLst>
                          <a:tab pos="180340" algn="l"/>
                          <a:tab pos="449580" algn="l"/>
                        </a:tabLst>
                      </a:pPr>
                      <a:r>
                        <a:rPr lang="nl-NL" sz="1600" b="1">
                          <a:effectLst/>
                          <a:latin typeface="Calibri" panose="020F0502020204030204" pitchFamily="34" charset="0"/>
                          <a:ea typeface="Calibri" panose="020F0502020204030204" pitchFamily="34" charset="0"/>
                          <a:cs typeface="Times New Roman" panose="02020603050405020304" pitchFamily="18" charset="0"/>
                        </a:rPr>
                        <a:t>Habitattype</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b="1">
                          <a:effectLst/>
                          <a:latin typeface="Calibri" panose="020F0502020204030204" pitchFamily="34" charset="0"/>
                          <a:ea typeface="Calibri" panose="020F0502020204030204" pitchFamily="34" charset="0"/>
                          <a:cs typeface="Times New Roman" panose="02020603050405020304" pitchFamily="18" charset="0"/>
                        </a:rPr>
                        <a:t>Vogelrichtlijn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b="1">
                          <a:effectLst/>
                          <a:latin typeface="Calibri" panose="020F0502020204030204" pitchFamily="34" charset="0"/>
                          <a:ea typeface="Calibri" panose="020F0502020204030204" pitchFamily="34" charset="0"/>
                          <a:cs typeface="Times New Roman" panose="02020603050405020304" pitchFamily="18" charset="0"/>
                        </a:rPr>
                        <a:t>Habitatrichtlijn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1837895"/>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670829738"/>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Vochtige heiden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Draaihals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Gevlekte witsnuitlibel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254506578"/>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Droge heiden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Boomleeuwerik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Drijvende waterweegbree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309444822"/>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Jeneverbesstruwelen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Nachtzwaluw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Kamsalamander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742760054"/>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Heischrale graslanden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Roodborsttapuit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Beekprik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78174062"/>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Zandverstuivingen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Tapuit</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Rivierdonderpad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870356998"/>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Stuifzandheiden met struikhei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Duinpieper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Vliegend Hert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761901942"/>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Binnenlandse kraaiheibegroeiingen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Grauwe klauwier</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err="1">
                          <a:effectLst/>
                          <a:latin typeface="Calibri" panose="020F0502020204030204" pitchFamily="34" charset="0"/>
                          <a:ea typeface="Calibri" panose="020F0502020204030204" pitchFamily="34" charset="0"/>
                          <a:cs typeface="Times New Roman" panose="02020603050405020304" pitchFamily="18" charset="0"/>
                        </a:rPr>
                        <a:t>Meervleermuis</a:t>
                      </a: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21164067"/>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Pioniervegetaties met snavelbiezen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Wespendief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478756055"/>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Oude eikenbossen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Zwarte Specht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755873278"/>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Beuken-eikenbossen met hulst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IJsvogel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559010213"/>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Vochtige alluviale bossen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350129663"/>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Zwakgebufferde Vennen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052789643"/>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Zure Vennen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697915220"/>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Actieve hoogvenen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011897723"/>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Overgangs- en trilvenen</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17613004"/>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Kalkmoerassen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830029075"/>
                  </a:ext>
                </a:extLst>
              </a:tr>
              <a:tr h="200814">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Blauwgraslanden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510511898"/>
                  </a:ext>
                </a:extLst>
              </a:tr>
              <a:tr h="252449">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Beken met waterplanten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180340" indent="-180340">
                        <a:lnSpc>
                          <a:spcPts val="1400"/>
                        </a:lnSpc>
                        <a:tabLst>
                          <a:tab pos="180340" algn="l"/>
                          <a:tab pos="449580" algn="l"/>
                        </a:tabLst>
                      </a:pPr>
                      <a:r>
                        <a:rPr lang="nl-NL" sz="1600">
                          <a:effectLst/>
                          <a:latin typeface="Calibri" panose="020F0502020204030204" pitchFamily="34" charset="0"/>
                          <a:ea typeface="Calibri" panose="020F0502020204030204" pitchFamily="34" charset="0"/>
                          <a:cs typeface="Times New Roman" panose="02020603050405020304" pitchFamily="18" charset="0"/>
                        </a:rPr>
                        <a:t> </a:t>
                      </a:r>
                      <a:endParaRPr lang="nl-NL" sz="16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846923625"/>
                  </a:ext>
                </a:extLst>
              </a:tr>
            </a:tbl>
          </a:graphicData>
        </a:graphic>
      </p:graphicFrame>
      <p:pic>
        <p:nvPicPr>
          <p:cNvPr id="8" name="Afbeelding 7">
            <a:extLst>
              <a:ext uri="{FF2B5EF4-FFF2-40B4-BE49-F238E27FC236}">
                <a16:creationId xmlns:a16="http://schemas.microsoft.com/office/drawing/2014/main" id="{9F4F6602-B8DA-5A3E-9EA8-81BD781C7F67}"/>
              </a:ext>
            </a:extLst>
          </p:cNvPr>
          <p:cNvPicPr>
            <a:picLocks noChangeAspect="1"/>
          </p:cNvPicPr>
          <p:nvPr/>
        </p:nvPicPr>
        <p:blipFill>
          <a:blip r:embed="rId5"/>
          <a:stretch>
            <a:fillRect/>
          </a:stretch>
        </p:blipFill>
        <p:spPr>
          <a:xfrm>
            <a:off x="0" y="0"/>
            <a:ext cx="1713124" cy="1396105"/>
          </a:xfrm>
          <a:prstGeom prst="rect">
            <a:avLst/>
          </a:prstGeom>
        </p:spPr>
      </p:pic>
      <p:sp>
        <p:nvSpPr>
          <p:cNvPr id="13" name="Tekstvak 12">
            <a:extLst>
              <a:ext uri="{FF2B5EF4-FFF2-40B4-BE49-F238E27FC236}">
                <a16:creationId xmlns:a16="http://schemas.microsoft.com/office/drawing/2014/main" id="{3DA08F99-9435-C59E-52DA-A07CABD6CB32}"/>
              </a:ext>
            </a:extLst>
          </p:cNvPr>
          <p:cNvSpPr txBox="1"/>
          <p:nvPr/>
        </p:nvSpPr>
        <p:spPr>
          <a:xfrm>
            <a:off x="1805939" y="144837"/>
            <a:ext cx="5532120" cy="1477328"/>
          </a:xfrm>
          <a:prstGeom prst="rect">
            <a:avLst/>
          </a:prstGeom>
          <a:noFill/>
        </p:spPr>
        <p:txBody>
          <a:bodyPr wrap="square">
            <a:spAutoFit/>
          </a:bodyPr>
          <a:lstStyle/>
          <a:p>
            <a:r>
              <a:rPr lang="nl-NL" sz="1800">
                <a:latin typeface="Arial" panose="020B0604020202020204" pitchFamily="34" charset="0"/>
                <a:cs typeface="Arial" panose="020B0604020202020204" pitchFamily="34" charset="0"/>
              </a:rPr>
              <a:t>In 2014 aangewezen als N2000-gebied</a:t>
            </a:r>
          </a:p>
          <a:p>
            <a:endParaRPr lang="nl-NL" sz="1800">
              <a:latin typeface="Arial" panose="020B0604020202020204" pitchFamily="34" charset="0"/>
              <a:cs typeface="Arial" panose="020B0604020202020204" pitchFamily="34" charset="0"/>
            </a:endParaRPr>
          </a:p>
          <a:p>
            <a:r>
              <a:rPr lang="nl-NL" sz="1800">
                <a:latin typeface="Arial" panose="020B0604020202020204" pitchFamily="34" charset="0"/>
                <a:cs typeface="Arial" panose="020B0604020202020204" pitchFamily="34" charset="0"/>
              </a:rPr>
              <a:t>Circa 90.000 ha </a:t>
            </a:r>
          </a:p>
          <a:p>
            <a:endParaRPr lang="nl-NL" sz="1800">
              <a:latin typeface="Arial" panose="020B0604020202020204" pitchFamily="34" charset="0"/>
              <a:cs typeface="Arial" panose="020B0604020202020204" pitchFamily="34" charset="0"/>
            </a:endParaRPr>
          </a:p>
          <a:p>
            <a:endParaRPr lang="nl-NL" sz="1800">
              <a:latin typeface="Arial" panose="020B0604020202020204" pitchFamily="34" charset="0"/>
              <a:cs typeface="Arial" panose="020B0604020202020204" pitchFamily="34" charset="0"/>
            </a:endParaRPr>
          </a:p>
        </p:txBody>
      </p:sp>
      <p:sp>
        <p:nvSpPr>
          <p:cNvPr id="12" name="Tekstvak 11">
            <a:extLst>
              <a:ext uri="{FF2B5EF4-FFF2-40B4-BE49-F238E27FC236}">
                <a16:creationId xmlns:a16="http://schemas.microsoft.com/office/drawing/2014/main" id="{8A1ABDB8-22D7-F0D3-BB5C-7FF52D493C56}"/>
              </a:ext>
            </a:extLst>
          </p:cNvPr>
          <p:cNvSpPr txBox="1"/>
          <p:nvPr/>
        </p:nvSpPr>
        <p:spPr>
          <a:xfrm>
            <a:off x="6915914" y="2390920"/>
            <a:ext cx="1117743" cy="646331"/>
          </a:xfrm>
          <a:prstGeom prst="rect">
            <a:avLst/>
          </a:prstGeom>
          <a:solidFill>
            <a:schemeClr val="bg1"/>
          </a:solidFill>
        </p:spPr>
        <p:txBody>
          <a:bodyPr wrap="square" rtlCol="0">
            <a:spAutoFit/>
          </a:bodyPr>
          <a:lstStyle/>
          <a:p>
            <a:endParaRPr lang="nl-NL"/>
          </a:p>
        </p:txBody>
      </p:sp>
    </p:spTree>
    <p:extLst>
      <p:ext uri="{BB962C8B-B14F-4D97-AF65-F5344CB8AC3E}">
        <p14:creationId xmlns:p14="http://schemas.microsoft.com/office/powerpoint/2010/main" val="4133351638"/>
      </p:ext>
    </p:extLst>
  </p:cSld>
  <p:clrMapOvr>
    <a:masterClrMapping/>
  </p:clrMapOvr>
  <mc:AlternateContent xmlns:mc="http://schemas.openxmlformats.org/markup-compatibility/2006" xmlns:p14="http://schemas.microsoft.com/office/powerpoint/2010/main">
    <mc:Choice Requires="p14">
      <p:transition spd="slow" p14:dur="2000" advTm="22166"/>
    </mc:Choice>
    <mc:Fallback xmlns="">
      <p:transition spd="slow" advTm="2216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1C5B54-44A4-163C-7435-2AE3F0C74A8F}"/>
              </a:ext>
            </a:extLst>
          </p:cNvPr>
          <p:cNvSpPr>
            <a:spLocks noGrp="1"/>
          </p:cNvSpPr>
          <p:nvPr>
            <p:ph type="ctrTitle"/>
          </p:nvPr>
        </p:nvSpPr>
        <p:spPr>
          <a:xfrm>
            <a:off x="2252031" y="-117965"/>
            <a:ext cx="8890226" cy="771248"/>
          </a:xfrm>
        </p:spPr>
        <p:txBody>
          <a:bodyPr/>
          <a:lstStyle/>
          <a:p>
            <a:r>
              <a:rPr lang="nl-NL" sz="3000" b="1">
                <a:latin typeface="Calibri"/>
                <a:ea typeface="MS PGothic"/>
                <a:cs typeface="Calibri"/>
              </a:rPr>
              <a:t>Rol landelijk bij knelpunten </a:t>
            </a:r>
            <a:endParaRPr lang="nl-NL" sz="3000" b="1">
              <a:latin typeface="Calibri" panose="020F0502020204030204" pitchFamily="34" charset="0"/>
              <a:cs typeface="Calibri" panose="020F0502020204030204" pitchFamily="34" charset="0"/>
            </a:endParaRPr>
          </a:p>
        </p:txBody>
      </p:sp>
      <p:sp>
        <p:nvSpPr>
          <p:cNvPr id="3" name="Tijdelijke aanduiding voor tekst 2">
            <a:extLst>
              <a:ext uri="{FF2B5EF4-FFF2-40B4-BE49-F238E27FC236}">
                <a16:creationId xmlns:a16="http://schemas.microsoft.com/office/drawing/2014/main" id="{6BEBB65F-111E-063F-4201-34CD0BA174F0}"/>
              </a:ext>
            </a:extLst>
          </p:cNvPr>
          <p:cNvSpPr>
            <a:spLocks noGrp="1"/>
          </p:cNvSpPr>
          <p:nvPr>
            <p:ph type="body" sz="quarter" idx="14"/>
          </p:nvPr>
        </p:nvSpPr>
        <p:spPr>
          <a:xfrm>
            <a:off x="253773" y="1137813"/>
            <a:ext cx="8890227" cy="5369576"/>
          </a:xfrm>
          <a:solidFill>
            <a:schemeClr val="bg1"/>
          </a:solidFill>
        </p:spPr>
        <p:txBody>
          <a:bodyPr vert="horz" lIns="91440" tIns="45720" rIns="91440" bIns="45720" anchor="t"/>
          <a:lstStyle/>
          <a:p>
            <a:r>
              <a:rPr lang="nl-NL" sz="1600" b="1" dirty="0">
                <a:latin typeface="Calibri" panose="020F0502020204030204" pitchFamily="34" charset="0"/>
                <a:ea typeface="MS PGothic"/>
                <a:cs typeface="Calibri" panose="020F0502020204030204" pitchFamily="34" charset="0"/>
              </a:rPr>
              <a:t>Gebiedsvreemde stoffen</a:t>
            </a:r>
          </a:p>
          <a:p>
            <a:r>
              <a:rPr lang="nl-NL" sz="1600" dirty="0">
                <a:latin typeface="Calibri" panose="020F0502020204030204" pitchFamily="34" charset="0"/>
                <a:ea typeface="MS PGothic"/>
                <a:cs typeface="Calibri" panose="020F0502020204030204" pitchFamily="34" charset="0"/>
              </a:rPr>
              <a:t>Benoemen impact bestrijdingsmiddelen i.r.t. halen instandhoudingsdoelen.</a:t>
            </a:r>
          </a:p>
          <a:p>
            <a:endParaRPr lang="nl-NL" sz="1600" dirty="0">
              <a:latin typeface="Calibri" panose="020F0502020204030204" pitchFamily="34" charset="0"/>
              <a:ea typeface="MS PGothic"/>
              <a:cs typeface="Calibri" panose="020F0502020204030204" pitchFamily="34" charset="0"/>
            </a:endParaRPr>
          </a:p>
          <a:p>
            <a:r>
              <a:rPr lang="nl-NL" sz="1600" b="1" dirty="0">
                <a:latin typeface="Calibri" panose="020F0502020204030204" pitchFamily="34" charset="0"/>
                <a:ea typeface="MS PGothic"/>
                <a:cs typeface="Calibri" panose="020F0502020204030204" pitchFamily="34" charset="0"/>
              </a:rPr>
              <a:t>Extensiveren en aankoppelen Landbouwgronden </a:t>
            </a:r>
            <a:r>
              <a:rPr lang="nl-NL" sz="1600" b="1" dirty="0" err="1">
                <a:latin typeface="Calibri" panose="020F0502020204030204" pitchFamily="34" charset="0"/>
                <a:ea typeface="MS PGothic"/>
                <a:cs typeface="Calibri" panose="020F0502020204030204" pitchFamily="34" charset="0"/>
              </a:rPr>
              <a:t>t.b.v</a:t>
            </a:r>
            <a:r>
              <a:rPr lang="nl-NL" sz="1600" b="1" dirty="0">
                <a:latin typeface="Calibri" panose="020F0502020204030204" pitchFamily="34" charset="0"/>
                <a:ea typeface="MS PGothic"/>
                <a:cs typeface="Calibri" panose="020F0502020204030204" pitchFamily="34" charset="0"/>
              </a:rPr>
              <a:t> halen instandhoudingsdoelen</a:t>
            </a:r>
          </a:p>
          <a:p>
            <a:r>
              <a:rPr lang="nl-NL" sz="1600" dirty="0">
                <a:latin typeface="Calibri" panose="020F0502020204030204" pitchFamily="34" charset="0"/>
                <a:ea typeface="MS PGothic"/>
                <a:cs typeface="Calibri" panose="020F0502020204030204" pitchFamily="34" charset="0"/>
              </a:rPr>
              <a:t>Verminderen </a:t>
            </a:r>
            <a:r>
              <a:rPr lang="nl-NL" sz="1600" dirty="0" err="1">
                <a:latin typeface="Calibri" panose="020F0502020204030204" pitchFamily="34" charset="0"/>
                <a:ea typeface="MS PGothic"/>
                <a:cs typeface="Calibri" panose="020F0502020204030204" pitchFamily="34" charset="0"/>
              </a:rPr>
              <a:t>nutrientenbelasting</a:t>
            </a:r>
            <a:r>
              <a:rPr lang="nl-NL" sz="1600" dirty="0">
                <a:latin typeface="Calibri" panose="020F0502020204030204" pitchFamily="34" charset="0"/>
                <a:ea typeface="MS PGothic"/>
                <a:cs typeface="Calibri" panose="020F0502020204030204" pitchFamily="34" charset="0"/>
              </a:rPr>
              <a:t> en verzachte overgangen op landbouwgronden buiten en binnen N2000 noodzakelijk voor realiseren van de instandhoudingsdoelen </a:t>
            </a:r>
            <a:r>
              <a:rPr lang="nl-NL" sz="1600" dirty="0">
                <a:latin typeface="Calibri" panose="020F0502020204030204" pitchFamily="34" charset="0"/>
                <a:ea typeface="MS PGothic"/>
                <a:cs typeface="Calibri" panose="020F0502020204030204" pitchFamily="34" charset="0"/>
                <a:sym typeface="Wingdings" panose="05000000000000000000" pitchFamily="2" charset="2"/>
              </a:rPr>
              <a:t> </a:t>
            </a:r>
            <a:r>
              <a:rPr lang="nl-NL" sz="1600" dirty="0">
                <a:latin typeface="Calibri" panose="020F0502020204030204" pitchFamily="34" charset="0"/>
                <a:ea typeface="MS PGothic"/>
                <a:cs typeface="Calibri" panose="020F0502020204030204" pitchFamily="34" charset="0"/>
              </a:rPr>
              <a:t>Instrumentarium ontbreekt. </a:t>
            </a:r>
          </a:p>
          <a:p>
            <a:endParaRPr lang="nl-NL" sz="1600" dirty="0">
              <a:latin typeface="Calibri" panose="020F0502020204030204" pitchFamily="34" charset="0"/>
              <a:ea typeface="MS PGothic"/>
              <a:cs typeface="Calibri" panose="020F0502020204030204" pitchFamily="34" charset="0"/>
            </a:endParaRPr>
          </a:p>
          <a:p>
            <a:r>
              <a:rPr lang="nl-NL" sz="1600" b="1" dirty="0">
                <a:latin typeface="Calibri" panose="020F0502020204030204" pitchFamily="34" charset="0"/>
                <a:ea typeface="MS PGothic"/>
                <a:cs typeface="Calibri" panose="020F0502020204030204" pitchFamily="34" charset="0"/>
              </a:rPr>
              <a:t>Landbouw zonder beperkingen binnen N2000-gebied</a:t>
            </a:r>
          </a:p>
          <a:p>
            <a:r>
              <a:rPr lang="nl-NL" sz="1600" dirty="0">
                <a:latin typeface="Calibri" panose="020F0502020204030204" pitchFamily="34" charset="0"/>
                <a:ea typeface="MS PGothic"/>
                <a:cs typeface="Calibri" panose="020F0502020204030204" pitchFamily="34" charset="0"/>
              </a:rPr>
              <a:t>Binnen N2000-Veluwe liggen landbouwgronden die niet begrensd zijn als NNN.</a:t>
            </a:r>
          </a:p>
          <a:p>
            <a:endParaRPr lang="nl-NL" sz="1600" dirty="0">
              <a:latin typeface="Calibri" panose="020F0502020204030204" pitchFamily="34" charset="0"/>
              <a:cs typeface="Calibri" panose="020F0502020204030204" pitchFamily="34" charset="0"/>
            </a:endParaRPr>
          </a:p>
          <a:p>
            <a:r>
              <a:rPr lang="nl-NL" sz="1600" b="1" dirty="0">
                <a:latin typeface="Calibri" panose="020F0502020204030204" pitchFamily="34" charset="0"/>
                <a:ea typeface="MS PGothic"/>
                <a:cs typeface="Calibri" panose="020F0502020204030204" pitchFamily="34" charset="0"/>
              </a:rPr>
              <a:t>Nieuwe natuur ter discussie</a:t>
            </a:r>
          </a:p>
          <a:p>
            <a:endParaRPr lang="nl-NL" sz="1600" dirty="0">
              <a:latin typeface="Calibri" panose="020F0502020204030204" pitchFamily="34" charset="0"/>
              <a:ea typeface="MS PGothic"/>
              <a:cs typeface="Calibri" panose="020F0502020204030204" pitchFamily="34" charset="0"/>
            </a:endParaRPr>
          </a:p>
          <a:p>
            <a:r>
              <a:rPr lang="nl-NL" sz="1600" b="1" dirty="0">
                <a:latin typeface="Calibri" panose="020F0502020204030204" pitchFamily="34" charset="0"/>
                <a:ea typeface="MS PGothic"/>
                <a:cs typeface="Calibri" panose="020F0502020204030204" pitchFamily="34" charset="0"/>
              </a:rPr>
              <a:t>Voldoende financiering? </a:t>
            </a:r>
          </a:p>
          <a:p>
            <a:endParaRPr lang="nl-NL" sz="1600" dirty="0">
              <a:latin typeface="Calibri" panose="020F0502020204030204" pitchFamily="34" charset="0"/>
              <a:cs typeface="Calibri" panose="020F0502020204030204" pitchFamily="34" charset="0"/>
            </a:endParaRPr>
          </a:p>
          <a:p>
            <a:r>
              <a:rPr lang="nl-NL" sz="1600" b="1" dirty="0">
                <a:latin typeface="Calibri" panose="020F0502020204030204" pitchFamily="34" charset="0"/>
                <a:cs typeface="Calibri" panose="020F0502020204030204" pitchFamily="34" charset="0"/>
              </a:rPr>
              <a:t>Rol spelen bij invullen kennisleemte die provincie-overstijgend zijn</a:t>
            </a:r>
          </a:p>
          <a:p>
            <a:endParaRPr lang="nl-NL" dirty="0"/>
          </a:p>
          <a:p>
            <a:endParaRPr lang="nl-NL" dirty="0"/>
          </a:p>
        </p:txBody>
      </p:sp>
      <p:pic>
        <p:nvPicPr>
          <p:cNvPr id="4" name="Afbeelding 3">
            <a:extLst>
              <a:ext uri="{FF2B5EF4-FFF2-40B4-BE49-F238E27FC236}">
                <a16:creationId xmlns:a16="http://schemas.microsoft.com/office/drawing/2014/main" id="{23EE0758-C796-2CD6-1ADF-DB85B0699A4C}"/>
              </a:ext>
            </a:extLst>
          </p:cNvPr>
          <p:cNvPicPr>
            <a:picLocks noChangeAspect="1"/>
          </p:cNvPicPr>
          <p:nvPr/>
        </p:nvPicPr>
        <p:blipFill>
          <a:blip r:embed="rId3"/>
          <a:stretch>
            <a:fillRect/>
          </a:stretch>
        </p:blipFill>
        <p:spPr>
          <a:xfrm>
            <a:off x="6181725" y="4818994"/>
            <a:ext cx="2708502" cy="1802385"/>
          </a:xfrm>
          <a:prstGeom prst="rect">
            <a:avLst/>
          </a:prstGeom>
        </p:spPr>
      </p:pic>
    </p:spTree>
    <p:extLst>
      <p:ext uri="{BB962C8B-B14F-4D97-AF65-F5344CB8AC3E}">
        <p14:creationId xmlns:p14="http://schemas.microsoft.com/office/powerpoint/2010/main" val="361635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84A2BB22-758F-49F4-991C-D0BB4345911A}"/>
              </a:ext>
            </a:extLst>
          </p:cNvPr>
          <p:cNvSpPr>
            <a:spLocks noGrp="1"/>
          </p:cNvSpPr>
          <p:nvPr>
            <p:ph sz="quarter" idx="14"/>
          </p:nvPr>
        </p:nvSpPr>
        <p:spPr/>
        <p:txBody>
          <a:bodyPr/>
          <a:lstStyle/>
          <a:p>
            <a:pPr marL="0" indent="0" algn="ctr">
              <a:buNone/>
            </a:pPr>
            <a:r>
              <a:rPr lang="nl-NL" sz="5400" b="1">
                <a:latin typeface="Calibri" panose="020F0502020204030204" pitchFamily="34" charset="0"/>
                <a:cs typeface="Calibri" panose="020F0502020204030204" pitchFamily="34" charset="0"/>
              </a:rPr>
              <a:t> </a:t>
            </a:r>
          </a:p>
          <a:p>
            <a:pPr marL="0" indent="0" algn="ctr">
              <a:buNone/>
            </a:pPr>
            <a:endParaRPr lang="nl-NL" sz="5400" b="1">
              <a:latin typeface="Calibri" panose="020F0502020204030204" pitchFamily="34" charset="0"/>
              <a:cs typeface="Calibri" panose="020F0502020204030204" pitchFamily="34" charset="0"/>
            </a:endParaRPr>
          </a:p>
          <a:p>
            <a:pPr marL="0" indent="0" algn="ctr">
              <a:buNone/>
            </a:pPr>
            <a:endParaRPr lang="nl-NL" sz="5400" b="1">
              <a:latin typeface="Calibri" panose="020F0502020204030204" pitchFamily="34" charset="0"/>
              <a:cs typeface="Calibri" panose="020F0502020204030204" pitchFamily="34" charset="0"/>
            </a:endParaRPr>
          </a:p>
        </p:txBody>
      </p:sp>
      <p:sp>
        <p:nvSpPr>
          <p:cNvPr id="3" name="Titel 2">
            <a:extLst>
              <a:ext uri="{FF2B5EF4-FFF2-40B4-BE49-F238E27FC236}">
                <a16:creationId xmlns:a16="http://schemas.microsoft.com/office/drawing/2014/main" id="{83AC66DB-9312-448D-A4CE-7A130FA55397}"/>
              </a:ext>
            </a:extLst>
          </p:cNvPr>
          <p:cNvSpPr>
            <a:spLocks noGrp="1"/>
          </p:cNvSpPr>
          <p:nvPr>
            <p:ph type="title"/>
          </p:nvPr>
        </p:nvSpPr>
        <p:spPr/>
        <p:txBody>
          <a:bodyPr/>
          <a:lstStyle/>
          <a:p>
            <a:endParaRPr lang="nl-NL"/>
          </a:p>
        </p:txBody>
      </p:sp>
      <p:sp>
        <p:nvSpPr>
          <p:cNvPr id="4" name="Tijdelijke aanduiding voor dianummer 3">
            <a:extLst>
              <a:ext uri="{FF2B5EF4-FFF2-40B4-BE49-F238E27FC236}">
                <a16:creationId xmlns:a16="http://schemas.microsoft.com/office/drawing/2014/main" id="{47378E56-8D54-4752-BDF5-C25BB0F4A566}"/>
              </a:ext>
            </a:extLst>
          </p:cNvPr>
          <p:cNvSpPr>
            <a:spLocks noGrp="1"/>
          </p:cNvSpPr>
          <p:nvPr>
            <p:ph type="sldNum" sz="quarter" idx="15"/>
          </p:nvPr>
        </p:nvSpPr>
        <p:spPr/>
        <p:txBody>
          <a:bodyPr/>
          <a:lstStyle/>
          <a:p>
            <a:pPr>
              <a:defRPr/>
            </a:pPr>
            <a:fld id="{5C607779-D8D7-3B4A-9FD2-C764F6A3213E}" type="slidenum">
              <a:rPr lang="en-US" smtClean="0"/>
              <a:pPr>
                <a:defRPr/>
              </a:pPr>
              <a:t>21</a:t>
            </a:fld>
            <a:endParaRPr lang="en-US"/>
          </a:p>
        </p:txBody>
      </p:sp>
      <p:pic>
        <p:nvPicPr>
          <p:cNvPr id="5" name="Afbeelding 4">
            <a:extLst>
              <a:ext uri="{FF2B5EF4-FFF2-40B4-BE49-F238E27FC236}">
                <a16:creationId xmlns:a16="http://schemas.microsoft.com/office/drawing/2014/main" id="{2D0DD5DE-DC7C-4168-9DCD-C10B68E7597A}"/>
              </a:ext>
            </a:extLst>
          </p:cNvPr>
          <p:cNvPicPr>
            <a:picLocks noChangeAspect="1"/>
          </p:cNvPicPr>
          <p:nvPr/>
        </p:nvPicPr>
        <p:blipFill>
          <a:blip r:embed="rId3"/>
          <a:stretch>
            <a:fillRect/>
          </a:stretch>
        </p:blipFill>
        <p:spPr>
          <a:xfrm>
            <a:off x="-77638" y="0"/>
            <a:ext cx="9670078" cy="6975987"/>
          </a:xfrm>
          <a:prstGeom prst="rect">
            <a:avLst/>
          </a:prstGeom>
        </p:spPr>
      </p:pic>
      <p:sp>
        <p:nvSpPr>
          <p:cNvPr id="6" name="Tekstvak 5">
            <a:extLst>
              <a:ext uri="{FF2B5EF4-FFF2-40B4-BE49-F238E27FC236}">
                <a16:creationId xmlns:a16="http://schemas.microsoft.com/office/drawing/2014/main" id="{1F5FC037-B208-4752-8171-663AB2BE7A2E}"/>
              </a:ext>
            </a:extLst>
          </p:cNvPr>
          <p:cNvSpPr txBox="1"/>
          <p:nvPr/>
        </p:nvSpPr>
        <p:spPr>
          <a:xfrm>
            <a:off x="117462" y="317236"/>
            <a:ext cx="9355239" cy="1938992"/>
          </a:xfrm>
          <a:prstGeom prst="rect">
            <a:avLst/>
          </a:prstGeom>
          <a:noFill/>
        </p:spPr>
        <p:txBody>
          <a:bodyPr wrap="square" lIns="91440" tIns="45720" rIns="91440" bIns="45720" rtlCol="0" anchor="t">
            <a:spAutoFit/>
          </a:bodyPr>
          <a:lstStyle/>
          <a:p>
            <a:pPr algn="ctr"/>
            <a:r>
              <a:rPr lang="nl-NL" sz="3600" b="1">
                <a:solidFill>
                  <a:schemeClr val="bg1"/>
                </a:solidFill>
                <a:latin typeface="Calibri"/>
                <a:ea typeface="MS PGothic"/>
              </a:rPr>
              <a:t>Vragen?</a:t>
            </a:r>
          </a:p>
          <a:p>
            <a:r>
              <a:rPr lang="nl-NL" sz="1600" b="1" i="1">
                <a:latin typeface="Calibri"/>
                <a:ea typeface="MS PGothic"/>
              </a:rPr>
              <a:t>N.B. er zijn voor de Veluwe veel gegevens beschikbaar. O.a. syntheserapporten, diverse </a:t>
            </a:r>
            <a:r>
              <a:rPr lang="nl-NL" sz="1600" b="1" i="1" err="1">
                <a:latin typeface="Calibri"/>
                <a:ea typeface="MS PGothic"/>
              </a:rPr>
              <a:t>Lesa’s</a:t>
            </a:r>
            <a:r>
              <a:rPr lang="nl-NL" sz="1600" b="1" i="1">
                <a:latin typeface="Calibri"/>
                <a:ea typeface="MS PGothic"/>
              </a:rPr>
              <a:t>, onderzoeken en rapporten over soorten, onderbouwingen en invulling van kennisleemtes en experimenten, maar ook bodemmonsters. Graag horen we concreter welke aanvullende informatie gewenst is</a:t>
            </a:r>
            <a:r>
              <a:rPr lang="nl-NL" sz="1600" b="1" i="1">
                <a:solidFill>
                  <a:schemeClr val="bg1"/>
                </a:solidFill>
                <a:latin typeface="Calibri"/>
                <a:ea typeface="MS PGothic"/>
              </a:rPr>
              <a:t>. </a:t>
            </a:r>
            <a:endParaRPr lang="nl-NL" sz="1600" b="1" i="1">
              <a:solidFill>
                <a:schemeClr val="bg1"/>
              </a:solidFill>
            </a:endParaRPr>
          </a:p>
          <a:p>
            <a:pPr algn="ctr"/>
            <a:endParaRPr lang="nl-NL" sz="3600" b="1">
              <a:solidFill>
                <a:schemeClr val="bg1"/>
              </a:solidFill>
            </a:endParaRPr>
          </a:p>
        </p:txBody>
      </p:sp>
    </p:spTree>
    <p:extLst>
      <p:ext uri="{BB962C8B-B14F-4D97-AF65-F5344CB8AC3E}">
        <p14:creationId xmlns:p14="http://schemas.microsoft.com/office/powerpoint/2010/main" val="3540805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800B24C0-078E-F1FA-EC6E-FCFB3D50B25A}"/>
              </a:ext>
            </a:extLst>
          </p:cNvPr>
          <p:cNvSpPr>
            <a:spLocks noGrp="1"/>
          </p:cNvSpPr>
          <p:nvPr>
            <p:ph sz="quarter" idx="13"/>
          </p:nvPr>
        </p:nvSpPr>
        <p:spPr/>
        <p:txBody>
          <a:bodyPr/>
          <a:lstStyle/>
          <a:p>
            <a:endParaRPr lang="nl-NL"/>
          </a:p>
        </p:txBody>
      </p:sp>
      <p:sp>
        <p:nvSpPr>
          <p:cNvPr id="3" name="Titel 2">
            <a:extLst>
              <a:ext uri="{FF2B5EF4-FFF2-40B4-BE49-F238E27FC236}">
                <a16:creationId xmlns:a16="http://schemas.microsoft.com/office/drawing/2014/main" id="{6E7C18C9-5E28-DA6A-EA4D-EE9BD7C1D457}"/>
              </a:ext>
            </a:extLst>
          </p:cNvPr>
          <p:cNvSpPr>
            <a:spLocks noGrp="1"/>
          </p:cNvSpPr>
          <p:nvPr>
            <p:ph type="title"/>
          </p:nvPr>
        </p:nvSpPr>
        <p:spPr/>
        <p:txBody>
          <a:bodyPr/>
          <a:lstStyle/>
          <a:p>
            <a:endParaRPr lang="nl-NL"/>
          </a:p>
        </p:txBody>
      </p:sp>
      <p:sp>
        <p:nvSpPr>
          <p:cNvPr id="4" name="Tijdelijke aanduiding voor tekst 3">
            <a:extLst>
              <a:ext uri="{FF2B5EF4-FFF2-40B4-BE49-F238E27FC236}">
                <a16:creationId xmlns:a16="http://schemas.microsoft.com/office/drawing/2014/main" id="{29FD45FD-045D-86CC-B35C-EE2FBE05F9A1}"/>
              </a:ext>
            </a:extLst>
          </p:cNvPr>
          <p:cNvSpPr>
            <a:spLocks noGrp="1"/>
          </p:cNvSpPr>
          <p:nvPr>
            <p:ph type="body" sz="quarter" idx="14"/>
          </p:nvPr>
        </p:nvSpPr>
        <p:spPr/>
        <p:txBody>
          <a:bodyPr/>
          <a:lstStyle/>
          <a:p>
            <a:endParaRPr lang="nl-NL"/>
          </a:p>
        </p:txBody>
      </p:sp>
      <p:sp>
        <p:nvSpPr>
          <p:cNvPr id="5" name="Tijdelijke aanduiding voor datum 4">
            <a:extLst>
              <a:ext uri="{FF2B5EF4-FFF2-40B4-BE49-F238E27FC236}">
                <a16:creationId xmlns:a16="http://schemas.microsoft.com/office/drawing/2014/main" id="{A4C4AB02-8946-CC5D-8B3F-7C43F8D01D70}"/>
              </a:ext>
            </a:extLst>
          </p:cNvPr>
          <p:cNvSpPr>
            <a:spLocks noGrp="1"/>
          </p:cNvSpPr>
          <p:nvPr>
            <p:ph type="dt" sz="half" idx="15"/>
          </p:nvPr>
        </p:nvSpPr>
        <p:spPr/>
        <p:txBody>
          <a:bodyPr/>
          <a:lstStyle/>
          <a:p>
            <a:pPr>
              <a:defRPr/>
            </a:pPr>
            <a:r>
              <a:rPr lang="nl-NL"/>
              <a:t>Provincie Gelderland | </a:t>
            </a:r>
            <a:fld id="{2BE5F5D7-35F2-8045-9A03-8A17244D71DA}" type="datetime3">
              <a:rPr lang="nl-NL" smtClean="0"/>
              <a:pPr>
                <a:defRPr/>
              </a:pPr>
              <a:t>5/2/24</a:t>
            </a:fld>
            <a:endParaRPr lang="en-US"/>
          </a:p>
        </p:txBody>
      </p:sp>
      <p:sp>
        <p:nvSpPr>
          <p:cNvPr id="6" name="Tijdelijke aanduiding voor dianummer 5">
            <a:extLst>
              <a:ext uri="{FF2B5EF4-FFF2-40B4-BE49-F238E27FC236}">
                <a16:creationId xmlns:a16="http://schemas.microsoft.com/office/drawing/2014/main" id="{C889B14E-CF2D-7314-3DA1-98A4FC870B3E}"/>
              </a:ext>
            </a:extLst>
          </p:cNvPr>
          <p:cNvSpPr>
            <a:spLocks noGrp="1"/>
          </p:cNvSpPr>
          <p:nvPr>
            <p:ph type="sldNum" sz="quarter" idx="16"/>
          </p:nvPr>
        </p:nvSpPr>
        <p:spPr/>
        <p:txBody>
          <a:bodyPr/>
          <a:lstStyle/>
          <a:p>
            <a:pPr>
              <a:defRPr/>
            </a:pPr>
            <a:fld id="{C15E2364-82A4-DE48-9B47-8D308C858E7C}" type="slidenum">
              <a:rPr lang="en-US" smtClean="0"/>
              <a:pPr>
                <a:defRPr/>
              </a:pPr>
              <a:t>22</a:t>
            </a:fld>
            <a:endParaRPr lang="en-US"/>
          </a:p>
        </p:txBody>
      </p:sp>
    </p:spTree>
    <p:extLst>
      <p:ext uri="{BB962C8B-B14F-4D97-AF65-F5344CB8AC3E}">
        <p14:creationId xmlns:p14="http://schemas.microsoft.com/office/powerpoint/2010/main" val="916364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kaart, tekst, atlas&#10;&#10;Automatisch gegenereerde beschrijving">
            <a:extLst>
              <a:ext uri="{FF2B5EF4-FFF2-40B4-BE49-F238E27FC236}">
                <a16:creationId xmlns:a16="http://schemas.microsoft.com/office/drawing/2014/main" id="{9A7472BE-0687-C897-968E-B3F7ECF3A552}"/>
              </a:ext>
            </a:extLst>
          </p:cNvPr>
          <p:cNvPicPr>
            <a:picLocks noChangeAspect="1"/>
          </p:cNvPicPr>
          <p:nvPr/>
        </p:nvPicPr>
        <p:blipFill>
          <a:blip r:embed="rId3"/>
          <a:stretch>
            <a:fillRect/>
          </a:stretch>
        </p:blipFill>
        <p:spPr>
          <a:xfrm>
            <a:off x="266760" y="424904"/>
            <a:ext cx="8496464" cy="6008191"/>
          </a:xfrm>
          <a:prstGeom prst="rect">
            <a:avLst/>
          </a:prstGeom>
        </p:spPr>
      </p:pic>
      <p:sp>
        <p:nvSpPr>
          <p:cNvPr id="9" name="Tekstvak 8">
            <a:extLst>
              <a:ext uri="{FF2B5EF4-FFF2-40B4-BE49-F238E27FC236}">
                <a16:creationId xmlns:a16="http://schemas.microsoft.com/office/drawing/2014/main" id="{812565DB-872C-50A9-72A0-F3025740B67D}"/>
              </a:ext>
            </a:extLst>
          </p:cNvPr>
          <p:cNvSpPr txBox="1"/>
          <p:nvPr/>
        </p:nvSpPr>
        <p:spPr>
          <a:xfrm>
            <a:off x="425778" y="608726"/>
            <a:ext cx="2489613" cy="116955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400" b="1" err="1"/>
              <a:t>Locatie</a:t>
            </a:r>
            <a:r>
              <a:rPr lang="en-US" sz="1400" b="1"/>
              <a:t> 1</a:t>
            </a:r>
          </a:p>
          <a:p>
            <a:r>
              <a:rPr lang="en-US" sz="1400" err="1"/>
              <a:t>o.a.</a:t>
            </a:r>
            <a:r>
              <a:rPr lang="en-US" sz="1400"/>
              <a:t> </a:t>
            </a:r>
            <a:r>
              <a:rPr lang="en-US" sz="1400" err="1"/>
              <a:t>aandacht</a:t>
            </a:r>
            <a:r>
              <a:rPr lang="en-US" sz="1400"/>
              <a:t> </a:t>
            </a:r>
            <a:r>
              <a:rPr lang="en-US" sz="1400" err="1"/>
              <a:t>voor</a:t>
            </a:r>
            <a:r>
              <a:rPr lang="en-US" sz="1400"/>
              <a:t>:</a:t>
            </a:r>
          </a:p>
          <a:p>
            <a:r>
              <a:rPr lang="en-US" sz="1400"/>
              <a:t>- </a:t>
            </a:r>
            <a:r>
              <a:rPr lang="en-US" sz="1400" err="1"/>
              <a:t>grijs</a:t>
            </a:r>
            <a:r>
              <a:rPr lang="en-US" sz="1400"/>
              <a:t> </a:t>
            </a:r>
            <a:r>
              <a:rPr lang="en-US" sz="1400" err="1"/>
              <a:t>kronkelsteeltje</a:t>
            </a:r>
            <a:endParaRPr lang="en-US" sz="1400"/>
          </a:p>
          <a:p>
            <a:r>
              <a:rPr lang="en-US" sz="1400"/>
              <a:t>- </a:t>
            </a:r>
            <a:r>
              <a:rPr lang="en-US" sz="1400" err="1"/>
              <a:t>kleine</a:t>
            </a:r>
            <a:r>
              <a:rPr lang="en-US" sz="1400"/>
              <a:t> </a:t>
            </a:r>
            <a:r>
              <a:rPr lang="en-US" sz="1400" err="1"/>
              <a:t>heivlinder</a:t>
            </a:r>
            <a:endParaRPr lang="nl-NL" sz="1400"/>
          </a:p>
          <a:p>
            <a:r>
              <a:rPr lang="nl-NL" sz="1400"/>
              <a:t>- verjonging </a:t>
            </a:r>
            <a:r>
              <a:rPr lang="nl-NL" sz="1400" err="1"/>
              <a:t>eikenstrubben</a:t>
            </a:r>
            <a:endParaRPr lang="en-US" sz="1400"/>
          </a:p>
        </p:txBody>
      </p:sp>
      <p:sp>
        <p:nvSpPr>
          <p:cNvPr id="10" name="Tekstvak 9">
            <a:extLst>
              <a:ext uri="{FF2B5EF4-FFF2-40B4-BE49-F238E27FC236}">
                <a16:creationId xmlns:a16="http://schemas.microsoft.com/office/drawing/2014/main" id="{17787152-20A2-B36D-FED6-F1DC13503166}"/>
              </a:ext>
            </a:extLst>
          </p:cNvPr>
          <p:cNvSpPr txBox="1"/>
          <p:nvPr/>
        </p:nvSpPr>
        <p:spPr>
          <a:xfrm>
            <a:off x="425778" y="1853656"/>
            <a:ext cx="2838081" cy="954107"/>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400" b="1" err="1"/>
              <a:t>Locatie</a:t>
            </a:r>
            <a:r>
              <a:rPr lang="en-US" sz="1400" b="1"/>
              <a:t> 2</a:t>
            </a:r>
          </a:p>
          <a:p>
            <a:r>
              <a:rPr lang="en-US" sz="1400" err="1"/>
              <a:t>o.a.</a:t>
            </a:r>
            <a:r>
              <a:rPr lang="en-US" sz="1400"/>
              <a:t> </a:t>
            </a:r>
            <a:r>
              <a:rPr lang="en-US" sz="1400" err="1"/>
              <a:t>aandacht</a:t>
            </a:r>
            <a:r>
              <a:rPr lang="en-US" sz="1400"/>
              <a:t> </a:t>
            </a:r>
            <a:r>
              <a:rPr lang="en-US" sz="1400" err="1"/>
              <a:t>voor</a:t>
            </a:r>
            <a:r>
              <a:rPr lang="en-US" sz="1400"/>
              <a:t>:</a:t>
            </a:r>
          </a:p>
          <a:p>
            <a:r>
              <a:rPr lang="en-US" sz="1400"/>
              <a:t>- detail lesa </a:t>
            </a:r>
            <a:r>
              <a:rPr lang="en-US" sz="1400" err="1"/>
              <a:t>Koelberg</a:t>
            </a:r>
            <a:r>
              <a:rPr lang="en-US" sz="1400"/>
              <a:t> – </a:t>
            </a:r>
            <a:r>
              <a:rPr lang="en-US" sz="1400" err="1"/>
              <a:t>Maalberg</a:t>
            </a:r>
            <a:endParaRPr lang="en-US" sz="1400"/>
          </a:p>
          <a:p>
            <a:r>
              <a:rPr lang="en-US" sz="1400"/>
              <a:t>- </a:t>
            </a:r>
            <a:r>
              <a:rPr lang="en-US" sz="1400" err="1"/>
              <a:t>gentiaanblauwtje</a:t>
            </a:r>
            <a:endParaRPr lang="en-US" sz="1400"/>
          </a:p>
        </p:txBody>
      </p:sp>
      <p:sp>
        <p:nvSpPr>
          <p:cNvPr id="11" name="Tekstvak 10">
            <a:extLst>
              <a:ext uri="{FF2B5EF4-FFF2-40B4-BE49-F238E27FC236}">
                <a16:creationId xmlns:a16="http://schemas.microsoft.com/office/drawing/2014/main" id="{5559FA27-F6E2-C589-F587-9D77C34FE333}"/>
              </a:ext>
            </a:extLst>
          </p:cNvPr>
          <p:cNvSpPr txBox="1"/>
          <p:nvPr/>
        </p:nvSpPr>
        <p:spPr>
          <a:xfrm>
            <a:off x="425778" y="4433975"/>
            <a:ext cx="4461045" cy="954107"/>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400" b="1" err="1"/>
              <a:t>Locatie</a:t>
            </a:r>
            <a:r>
              <a:rPr lang="en-US" sz="1400" b="1"/>
              <a:t> 3</a:t>
            </a:r>
          </a:p>
          <a:p>
            <a:r>
              <a:rPr lang="en-US" sz="1400" err="1"/>
              <a:t>o.a.</a:t>
            </a:r>
            <a:r>
              <a:rPr lang="en-US" sz="1400"/>
              <a:t> </a:t>
            </a:r>
            <a:r>
              <a:rPr lang="en-US" sz="1400" err="1"/>
              <a:t>aandacht</a:t>
            </a:r>
            <a:r>
              <a:rPr lang="en-US" sz="1400"/>
              <a:t> </a:t>
            </a:r>
            <a:r>
              <a:rPr lang="en-US" sz="1400" err="1"/>
              <a:t>voor</a:t>
            </a:r>
            <a:r>
              <a:rPr lang="en-US" sz="1400"/>
              <a:t>:</a:t>
            </a:r>
          </a:p>
          <a:p>
            <a:r>
              <a:rPr lang="en-US" sz="1400"/>
              <a:t>- </a:t>
            </a:r>
            <a:r>
              <a:rPr lang="en-US" sz="1400" err="1"/>
              <a:t>bestaande</a:t>
            </a:r>
            <a:r>
              <a:rPr lang="en-US" sz="1400"/>
              <a:t> </a:t>
            </a:r>
            <a:r>
              <a:rPr lang="en-US" sz="1400" err="1"/>
              <a:t>eikenstrubben</a:t>
            </a:r>
            <a:r>
              <a:rPr lang="en-US" sz="1400"/>
              <a:t> (Oude </a:t>
            </a:r>
            <a:r>
              <a:rPr lang="en-US" sz="1400" err="1"/>
              <a:t>eikenbossen</a:t>
            </a:r>
            <a:r>
              <a:rPr lang="en-US" sz="1400"/>
              <a:t> H9190)</a:t>
            </a:r>
          </a:p>
          <a:p>
            <a:r>
              <a:rPr lang="en-US" sz="1400"/>
              <a:t>- </a:t>
            </a:r>
            <a:r>
              <a:rPr lang="en-US" sz="1400" err="1"/>
              <a:t>exoten</a:t>
            </a:r>
            <a:endParaRPr lang="en-US" sz="1400"/>
          </a:p>
        </p:txBody>
      </p:sp>
      <p:sp>
        <p:nvSpPr>
          <p:cNvPr id="12" name="Tekstvak 11">
            <a:extLst>
              <a:ext uri="{FF2B5EF4-FFF2-40B4-BE49-F238E27FC236}">
                <a16:creationId xmlns:a16="http://schemas.microsoft.com/office/drawing/2014/main" id="{1DB53B1C-A1CE-B595-0AFC-0E2952EB4945}"/>
              </a:ext>
            </a:extLst>
          </p:cNvPr>
          <p:cNvSpPr txBox="1"/>
          <p:nvPr/>
        </p:nvSpPr>
        <p:spPr>
          <a:xfrm>
            <a:off x="425778" y="5502266"/>
            <a:ext cx="3006315" cy="738664"/>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400" b="1" err="1"/>
              <a:t>Locatie</a:t>
            </a:r>
            <a:r>
              <a:rPr lang="en-US" sz="1400" b="1"/>
              <a:t> 4</a:t>
            </a:r>
          </a:p>
          <a:p>
            <a:r>
              <a:rPr lang="en-US" sz="1400" err="1"/>
              <a:t>o.a.</a:t>
            </a:r>
            <a:r>
              <a:rPr lang="en-US" sz="1400"/>
              <a:t> </a:t>
            </a:r>
            <a:r>
              <a:rPr lang="en-US" sz="1400" err="1"/>
              <a:t>aandacht</a:t>
            </a:r>
            <a:r>
              <a:rPr lang="en-US" sz="1400"/>
              <a:t> </a:t>
            </a:r>
            <a:r>
              <a:rPr lang="en-US" sz="1400" err="1"/>
              <a:t>voor</a:t>
            </a:r>
            <a:r>
              <a:rPr lang="en-US" sz="1400"/>
              <a:t>:</a:t>
            </a:r>
          </a:p>
          <a:p>
            <a:r>
              <a:rPr lang="en-US" sz="1400"/>
              <a:t>- </a:t>
            </a:r>
            <a:r>
              <a:rPr lang="en-US" sz="1400" err="1"/>
              <a:t>herintroductie</a:t>
            </a:r>
            <a:r>
              <a:rPr lang="en-US" sz="1400"/>
              <a:t> </a:t>
            </a:r>
            <a:r>
              <a:rPr lang="en-US" sz="1400" err="1"/>
              <a:t>kleine</a:t>
            </a:r>
            <a:r>
              <a:rPr lang="en-US" sz="1400"/>
              <a:t> </a:t>
            </a:r>
            <a:r>
              <a:rPr lang="en-US" sz="1400" err="1"/>
              <a:t>schorseneer</a:t>
            </a:r>
            <a:endParaRPr lang="en-US" sz="1400"/>
          </a:p>
        </p:txBody>
      </p:sp>
      <p:sp>
        <p:nvSpPr>
          <p:cNvPr id="13" name="Tekstvak 12">
            <a:extLst>
              <a:ext uri="{FF2B5EF4-FFF2-40B4-BE49-F238E27FC236}">
                <a16:creationId xmlns:a16="http://schemas.microsoft.com/office/drawing/2014/main" id="{DAA89229-8BBE-834C-A851-CE1F4DDFADAD}"/>
              </a:ext>
            </a:extLst>
          </p:cNvPr>
          <p:cNvSpPr txBox="1"/>
          <p:nvPr/>
        </p:nvSpPr>
        <p:spPr>
          <a:xfrm>
            <a:off x="5674053" y="608726"/>
            <a:ext cx="3006315" cy="738664"/>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400" b="1" err="1"/>
              <a:t>Locatie</a:t>
            </a:r>
            <a:r>
              <a:rPr lang="en-US" sz="1400" b="1"/>
              <a:t> 5</a:t>
            </a:r>
          </a:p>
          <a:p>
            <a:r>
              <a:rPr lang="en-US" sz="1400" err="1"/>
              <a:t>o.a.</a:t>
            </a:r>
            <a:r>
              <a:rPr lang="en-US" sz="1400"/>
              <a:t> </a:t>
            </a:r>
            <a:r>
              <a:rPr lang="en-US" sz="1400" err="1"/>
              <a:t>aandacht</a:t>
            </a:r>
            <a:r>
              <a:rPr lang="en-US" sz="1400"/>
              <a:t> </a:t>
            </a:r>
            <a:r>
              <a:rPr lang="en-US" sz="1400" err="1"/>
              <a:t>voor</a:t>
            </a:r>
            <a:r>
              <a:rPr lang="en-US" sz="1400"/>
              <a:t>:</a:t>
            </a:r>
          </a:p>
          <a:p>
            <a:r>
              <a:rPr lang="en-US" sz="1400"/>
              <a:t>- </a:t>
            </a:r>
            <a:r>
              <a:rPr lang="en-US" sz="1400" err="1"/>
              <a:t>herintroductie</a:t>
            </a:r>
            <a:r>
              <a:rPr lang="en-US" sz="1400"/>
              <a:t> </a:t>
            </a:r>
            <a:r>
              <a:rPr lang="en-US" sz="1400" err="1"/>
              <a:t>kleine</a:t>
            </a:r>
            <a:r>
              <a:rPr lang="en-US" sz="1400"/>
              <a:t> </a:t>
            </a:r>
            <a:r>
              <a:rPr lang="en-US" sz="1400" err="1"/>
              <a:t>schorseneer</a:t>
            </a:r>
            <a:endParaRPr lang="en-US" sz="1400"/>
          </a:p>
        </p:txBody>
      </p:sp>
      <p:sp>
        <p:nvSpPr>
          <p:cNvPr id="14" name="Tekstvak 13">
            <a:extLst>
              <a:ext uri="{FF2B5EF4-FFF2-40B4-BE49-F238E27FC236}">
                <a16:creationId xmlns:a16="http://schemas.microsoft.com/office/drawing/2014/main" id="{8AF609AD-31C1-9CC3-7DCC-DD1CC4240AB1}"/>
              </a:ext>
            </a:extLst>
          </p:cNvPr>
          <p:cNvSpPr txBox="1"/>
          <p:nvPr/>
        </p:nvSpPr>
        <p:spPr>
          <a:xfrm>
            <a:off x="5674052" y="1408945"/>
            <a:ext cx="3006315" cy="954107"/>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400" b="1" err="1"/>
              <a:t>Locatie</a:t>
            </a:r>
            <a:r>
              <a:rPr lang="en-US" sz="1400" b="1"/>
              <a:t> 6</a:t>
            </a:r>
          </a:p>
          <a:p>
            <a:r>
              <a:rPr lang="en-US" sz="1400" err="1"/>
              <a:t>o.a.</a:t>
            </a:r>
            <a:r>
              <a:rPr lang="en-US" sz="1400"/>
              <a:t> </a:t>
            </a:r>
            <a:r>
              <a:rPr lang="en-US" sz="1400" err="1"/>
              <a:t>aandacht</a:t>
            </a:r>
            <a:r>
              <a:rPr lang="en-US" sz="1400"/>
              <a:t> </a:t>
            </a:r>
            <a:r>
              <a:rPr lang="en-US" sz="1400" err="1"/>
              <a:t>voor</a:t>
            </a:r>
            <a:r>
              <a:rPr lang="en-US" sz="1400"/>
              <a:t>:</a:t>
            </a:r>
          </a:p>
          <a:p>
            <a:r>
              <a:rPr lang="en-US" sz="1400"/>
              <a:t>- </a:t>
            </a:r>
            <a:r>
              <a:rPr lang="en-US" sz="1400" err="1"/>
              <a:t>Intensieve</a:t>
            </a:r>
            <a:r>
              <a:rPr lang="en-US" sz="1400"/>
              <a:t> </a:t>
            </a:r>
            <a:r>
              <a:rPr lang="en-US" sz="1400" err="1"/>
              <a:t>landbouw</a:t>
            </a:r>
            <a:r>
              <a:rPr lang="en-US" sz="1400"/>
              <a:t> </a:t>
            </a:r>
            <a:r>
              <a:rPr lang="en-US" sz="1400" err="1"/>
              <a:t>binnen</a:t>
            </a:r>
            <a:r>
              <a:rPr lang="en-US" sz="1400"/>
              <a:t> en </a:t>
            </a:r>
            <a:r>
              <a:rPr lang="en-US" sz="1400" err="1"/>
              <a:t>grenzend</a:t>
            </a:r>
            <a:r>
              <a:rPr lang="en-US" sz="1400"/>
              <a:t> </a:t>
            </a:r>
            <a:r>
              <a:rPr lang="en-US" sz="1400" err="1"/>
              <a:t>aan</a:t>
            </a:r>
            <a:r>
              <a:rPr lang="en-US" sz="1400"/>
              <a:t> Natura 2000</a:t>
            </a:r>
          </a:p>
        </p:txBody>
      </p:sp>
      <p:sp>
        <p:nvSpPr>
          <p:cNvPr id="2" name="Tekstvak 1">
            <a:extLst>
              <a:ext uri="{FF2B5EF4-FFF2-40B4-BE49-F238E27FC236}">
                <a16:creationId xmlns:a16="http://schemas.microsoft.com/office/drawing/2014/main" id="{C6C7BAC3-CA9E-3025-C3C7-467F660F4875}"/>
              </a:ext>
            </a:extLst>
          </p:cNvPr>
          <p:cNvSpPr txBox="1"/>
          <p:nvPr/>
        </p:nvSpPr>
        <p:spPr>
          <a:xfrm>
            <a:off x="686997" y="4787"/>
            <a:ext cx="798544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000" b="1">
                <a:latin typeface="Calibri"/>
                <a:ea typeface="MS PGothic"/>
              </a:rPr>
              <a:t>Locaties veldbezoek, dag 1</a:t>
            </a:r>
            <a:r>
              <a:rPr lang="nl-NL" sz="3000" b="1">
                <a:latin typeface="Calibri"/>
                <a:ea typeface="MS PGothic"/>
                <a:cs typeface="Calibri"/>
              </a:rPr>
              <a:t> </a:t>
            </a:r>
            <a:r>
              <a:rPr lang="nl-NL" sz="3000">
                <a:latin typeface="Calibri"/>
                <a:ea typeface="MS PGothic"/>
                <a:cs typeface="Calibri"/>
              </a:rPr>
              <a:t>​</a:t>
            </a:r>
            <a:endParaRPr lang="nl-NL">
              <a:latin typeface="Calibri"/>
              <a:ea typeface="MS PGothic"/>
            </a:endParaRPr>
          </a:p>
        </p:txBody>
      </p:sp>
    </p:spTree>
    <p:extLst>
      <p:ext uri="{BB962C8B-B14F-4D97-AF65-F5344CB8AC3E}">
        <p14:creationId xmlns:p14="http://schemas.microsoft.com/office/powerpoint/2010/main" val="1174791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421A3-9514-0BD4-DEB2-9DA416471AF8}"/>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71C69245-8F4B-9EB4-685C-AA982B8FFC34}"/>
              </a:ext>
            </a:extLst>
          </p:cNvPr>
          <p:cNvSpPr>
            <a:spLocks noGrp="1"/>
          </p:cNvSpPr>
          <p:nvPr>
            <p:ph type="sldNum" sz="quarter" idx="16"/>
          </p:nvPr>
        </p:nvSpPr>
        <p:spPr/>
        <p:txBody>
          <a:bodyPr/>
          <a:lstStyle/>
          <a:p>
            <a:pPr>
              <a:defRPr/>
            </a:pPr>
            <a:fld id="{C15E2364-82A4-DE48-9B47-8D308C858E7C}" type="slidenum">
              <a:rPr lang="en-US" smtClean="0"/>
              <a:pPr>
                <a:defRPr/>
              </a:pPr>
              <a:t>24</a:t>
            </a:fld>
            <a:endParaRPr lang="en-US"/>
          </a:p>
        </p:txBody>
      </p:sp>
      <p:sp>
        <p:nvSpPr>
          <p:cNvPr id="12" name="Titel 11">
            <a:extLst>
              <a:ext uri="{FF2B5EF4-FFF2-40B4-BE49-F238E27FC236}">
                <a16:creationId xmlns:a16="http://schemas.microsoft.com/office/drawing/2014/main" id="{2538402B-2C41-6D70-F28F-EF517F2EDEA0}"/>
              </a:ext>
            </a:extLst>
          </p:cNvPr>
          <p:cNvSpPr txBox="1">
            <a:spLocks noGrp="1"/>
          </p:cNvSpPr>
          <p:nvPr>
            <p:ph type="title"/>
          </p:nvPr>
        </p:nvSpPr>
        <p:spPr>
          <a:xfrm>
            <a:off x="110701" y="77788"/>
            <a:ext cx="8008937" cy="505523"/>
          </a:xfrm>
          <a:prstGeom prst="rect">
            <a:avLst/>
          </a:prstGeom>
          <a:noFill/>
        </p:spPr>
        <p:txBody>
          <a:bodyPr wrap="square" lIns="0" tIns="0" rIns="0" bIns="0" rtlCol="0" anchor="t">
            <a:spAutoFit/>
          </a:bodyPr>
          <a:lstStyle/>
          <a:p>
            <a:r>
              <a:rPr lang="nl-NL" sz="3000" b="1">
                <a:latin typeface="Calibri"/>
                <a:ea typeface="MS PGothic"/>
                <a:cs typeface="Calibri"/>
              </a:rPr>
              <a:t>Aanpak bossen en heiden en stuifzanden (3)</a:t>
            </a:r>
            <a:endParaRPr lang="nl-NL" sz="3000" b="1">
              <a:latin typeface="Calibri" panose="020F0502020204030204" pitchFamily="34" charset="0"/>
              <a:cs typeface="Calibri" panose="020F0502020204030204" pitchFamily="34" charset="0"/>
            </a:endParaRPr>
          </a:p>
        </p:txBody>
      </p:sp>
      <p:pic>
        <p:nvPicPr>
          <p:cNvPr id="5" name="Afbeelding 4" descr="Afbeelding met tekst, kaart, atlas, diagram&#10;&#10;Automatisch gegenereerde beschrijving">
            <a:extLst>
              <a:ext uri="{FF2B5EF4-FFF2-40B4-BE49-F238E27FC236}">
                <a16:creationId xmlns:a16="http://schemas.microsoft.com/office/drawing/2014/main" id="{0F4F12D6-8B65-4DB0-27EB-DF334E403F61}"/>
              </a:ext>
            </a:extLst>
          </p:cNvPr>
          <p:cNvPicPr>
            <a:picLocks noChangeAspect="1"/>
          </p:cNvPicPr>
          <p:nvPr/>
        </p:nvPicPr>
        <p:blipFill>
          <a:blip r:embed="rId3"/>
          <a:stretch>
            <a:fillRect/>
          </a:stretch>
        </p:blipFill>
        <p:spPr>
          <a:xfrm>
            <a:off x="18687" y="3286594"/>
            <a:ext cx="7804791" cy="3498914"/>
          </a:xfrm>
          <a:prstGeom prst="rect">
            <a:avLst/>
          </a:prstGeom>
        </p:spPr>
      </p:pic>
      <p:pic>
        <p:nvPicPr>
          <p:cNvPr id="7" name="Afbeelding 6" descr="Afbeelding met tekst, schermopname, Lettertype, document&#10;&#10;Automatisch gegenereerde beschrijving">
            <a:extLst>
              <a:ext uri="{FF2B5EF4-FFF2-40B4-BE49-F238E27FC236}">
                <a16:creationId xmlns:a16="http://schemas.microsoft.com/office/drawing/2014/main" id="{F805B3F0-F160-96F6-3EC9-A9AE24F588F2}"/>
              </a:ext>
            </a:extLst>
          </p:cNvPr>
          <p:cNvPicPr>
            <a:picLocks noChangeAspect="1"/>
          </p:cNvPicPr>
          <p:nvPr/>
        </p:nvPicPr>
        <p:blipFill>
          <a:blip r:embed="rId4"/>
          <a:stretch>
            <a:fillRect/>
          </a:stretch>
        </p:blipFill>
        <p:spPr>
          <a:xfrm>
            <a:off x="218010" y="559927"/>
            <a:ext cx="6577701" cy="2692224"/>
          </a:xfrm>
          <a:prstGeom prst="rect">
            <a:avLst/>
          </a:prstGeom>
        </p:spPr>
      </p:pic>
    </p:spTree>
    <p:extLst>
      <p:ext uri="{BB962C8B-B14F-4D97-AF65-F5344CB8AC3E}">
        <p14:creationId xmlns:p14="http://schemas.microsoft.com/office/powerpoint/2010/main" val="844553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107BA-3F7B-BF31-4D6F-D06EAD02E2F0}"/>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244B6C55-A72F-668C-4E93-32C516B4087E}"/>
              </a:ext>
            </a:extLst>
          </p:cNvPr>
          <p:cNvSpPr>
            <a:spLocks noGrp="1"/>
          </p:cNvSpPr>
          <p:nvPr>
            <p:ph type="sldNum" sz="quarter" idx="16"/>
          </p:nvPr>
        </p:nvSpPr>
        <p:spPr/>
        <p:txBody>
          <a:bodyPr/>
          <a:lstStyle/>
          <a:p>
            <a:pPr>
              <a:defRPr/>
            </a:pPr>
            <a:fld id="{C15E2364-82A4-DE48-9B47-8D308C858E7C}" type="slidenum">
              <a:rPr lang="en-US" smtClean="0"/>
              <a:pPr>
                <a:defRPr/>
              </a:pPr>
              <a:t>25</a:t>
            </a:fld>
            <a:endParaRPr lang="en-US"/>
          </a:p>
        </p:txBody>
      </p:sp>
      <p:sp>
        <p:nvSpPr>
          <p:cNvPr id="12" name="Titel 11">
            <a:extLst>
              <a:ext uri="{FF2B5EF4-FFF2-40B4-BE49-F238E27FC236}">
                <a16:creationId xmlns:a16="http://schemas.microsoft.com/office/drawing/2014/main" id="{66E30CC9-C848-05DA-6351-29C48EC8000F}"/>
              </a:ext>
            </a:extLst>
          </p:cNvPr>
          <p:cNvSpPr txBox="1">
            <a:spLocks noGrp="1"/>
          </p:cNvSpPr>
          <p:nvPr>
            <p:ph type="title"/>
          </p:nvPr>
        </p:nvSpPr>
        <p:spPr>
          <a:xfrm>
            <a:off x="110701" y="77788"/>
            <a:ext cx="8008937" cy="505523"/>
          </a:xfrm>
          <a:prstGeom prst="rect">
            <a:avLst/>
          </a:prstGeom>
          <a:noFill/>
        </p:spPr>
        <p:txBody>
          <a:bodyPr wrap="square" lIns="0" tIns="0" rIns="0" bIns="0" rtlCol="0" anchor="t">
            <a:spAutoFit/>
          </a:bodyPr>
          <a:lstStyle/>
          <a:p>
            <a:r>
              <a:rPr lang="nl-NL" sz="3000" b="1">
                <a:latin typeface="Calibri"/>
                <a:ea typeface="MS PGothic"/>
                <a:cs typeface="Calibri"/>
              </a:rPr>
              <a:t>Aanpak bossen en heiden en stuifzanden (4)</a:t>
            </a:r>
            <a:endParaRPr lang="nl-NL" sz="3000" b="1">
              <a:latin typeface="Calibri" panose="020F0502020204030204" pitchFamily="34" charset="0"/>
              <a:cs typeface="Calibri" panose="020F0502020204030204" pitchFamily="34" charset="0"/>
            </a:endParaRPr>
          </a:p>
        </p:txBody>
      </p:sp>
      <p:pic>
        <p:nvPicPr>
          <p:cNvPr id="2" name="Afbeelding 1" descr="Afbeelding met tekst, schermopname, buitenshuis, plant&#10;&#10;Automatisch gegenereerde beschrijving">
            <a:extLst>
              <a:ext uri="{FF2B5EF4-FFF2-40B4-BE49-F238E27FC236}">
                <a16:creationId xmlns:a16="http://schemas.microsoft.com/office/drawing/2014/main" id="{29C5A90A-C976-E9D8-0C1C-F44490502A1D}"/>
              </a:ext>
            </a:extLst>
          </p:cNvPr>
          <p:cNvPicPr>
            <a:picLocks noChangeAspect="1"/>
          </p:cNvPicPr>
          <p:nvPr/>
        </p:nvPicPr>
        <p:blipFill>
          <a:blip r:embed="rId3"/>
          <a:stretch>
            <a:fillRect/>
          </a:stretch>
        </p:blipFill>
        <p:spPr>
          <a:xfrm>
            <a:off x="7104020" y="20532"/>
            <a:ext cx="2040354" cy="2710348"/>
          </a:xfrm>
          <a:prstGeom prst="rect">
            <a:avLst/>
          </a:prstGeom>
        </p:spPr>
      </p:pic>
      <p:pic>
        <p:nvPicPr>
          <p:cNvPr id="3" name="Afbeelding 2" descr="Afbeelding met tekst, schermopname, Lettertype, nummer&#10;&#10;Automatisch gegenereerde beschrijving">
            <a:extLst>
              <a:ext uri="{FF2B5EF4-FFF2-40B4-BE49-F238E27FC236}">
                <a16:creationId xmlns:a16="http://schemas.microsoft.com/office/drawing/2014/main" id="{915B43F2-2A67-F160-DDAF-0DCE9042AC27}"/>
              </a:ext>
            </a:extLst>
          </p:cNvPr>
          <p:cNvPicPr>
            <a:picLocks noChangeAspect="1"/>
          </p:cNvPicPr>
          <p:nvPr/>
        </p:nvPicPr>
        <p:blipFill>
          <a:blip r:embed="rId4"/>
          <a:stretch>
            <a:fillRect/>
          </a:stretch>
        </p:blipFill>
        <p:spPr>
          <a:xfrm>
            <a:off x="163465" y="581766"/>
            <a:ext cx="3560639" cy="4222941"/>
          </a:xfrm>
          <a:prstGeom prst="rect">
            <a:avLst/>
          </a:prstGeom>
        </p:spPr>
      </p:pic>
      <p:pic>
        <p:nvPicPr>
          <p:cNvPr id="8" name="Afbeelding 7" descr="Afbeelding met tekst, schermopname, Lettertype, nummer&#10;&#10;Automatisch gegenereerde beschrijving">
            <a:extLst>
              <a:ext uri="{FF2B5EF4-FFF2-40B4-BE49-F238E27FC236}">
                <a16:creationId xmlns:a16="http://schemas.microsoft.com/office/drawing/2014/main" id="{7B6E4406-6AB1-1821-6D98-1BCE38DA287E}"/>
              </a:ext>
            </a:extLst>
          </p:cNvPr>
          <p:cNvPicPr>
            <a:picLocks noChangeAspect="1"/>
          </p:cNvPicPr>
          <p:nvPr/>
        </p:nvPicPr>
        <p:blipFill>
          <a:blip r:embed="rId5"/>
          <a:stretch>
            <a:fillRect/>
          </a:stretch>
        </p:blipFill>
        <p:spPr>
          <a:xfrm>
            <a:off x="113387" y="4806075"/>
            <a:ext cx="3633418" cy="1708341"/>
          </a:xfrm>
          <a:prstGeom prst="rect">
            <a:avLst/>
          </a:prstGeom>
        </p:spPr>
      </p:pic>
      <p:pic>
        <p:nvPicPr>
          <p:cNvPr id="9" name="Afbeelding 8" descr="Afbeelding met tekst, Lettertype, schermopname, document&#10;&#10;Automatisch gegenereerde beschrijving">
            <a:extLst>
              <a:ext uri="{FF2B5EF4-FFF2-40B4-BE49-F238E27FC236}">
                <a16:creationId xmlns:a16="http://schemas.microsoft.com/office/drawing/2014/main" id="{7ADFE362-891A-0D12-6790-314CBCC217CB}"/>
              </a:ext>
            </a:extLst>
          </p:cNvPr>
          <p:cNvPicPr>
            <a:picLocks noChangeAspect="1"/>
          </p:cNvPicPr>
          <p:nvPr/>
        </p:nvPicPr>
        <p:blipFill>
          <a:blip r:embed="rId6"/>
          <a:stretch>
            <a:fillRect/>
          </a:stretch>
        </p:blipFill>
        <p:spPr>
          <a:xfrm>
            <a:off x="3822936" y="2450263"/>
            <a:ext cx="3359780" cy="4407737"/>
          </a:xfrm>
          <a:prstGeom prst="rect">
            <a:avLst/>
          </a:prstGeom>
        </p:spPr>
      </p:pic>
    </p:spTree>
    <p:extLst>
      <p:ext uri="{BB962C8B-B14F-4D97-AF65-F5344CB8AC3E}">
        <p14:creationId xmlns:p14="http://schemas.microsoft.com/office/powerpoint/2010/main" val="1363960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9A828AF-0575-4E97-9C59-99734D356960}"/>
              </a:ext>
            </a:extLst>
          </p:cNvPr>
          <p:cNvPicPr>
            <a:picLocks noChangeAspect="1"/>
          </p:cNvPicPr>
          <p:nvPr/>
        </p:nvPicPr>
        <p:blipFill rotWithShape="1">
          <a:blip r:embed="rId3"/>
          <a:srcRect/>
          <a:stretch/>
        </p:blipFill>
        <p:spPr>
          <a:xfrm>
            <a:off x="-312296" y="-108392"/>
            <a:ext cx="8314659" cy="6235998"/>
          </a:xfrm>
          <a:prstGeom prst="rect">
            <a:avLst/>
          </a:prstGeom>
          <a:noFill/>
        </p:spPr>
      </p:pic>
      <p:pic>
        <p:nvPicPr>
          <p:cNvPr id="3" name="Afbeelding 2">
            <a:extLst>
              <a:ext uri="{FF2B5EF4-FFF2-40B4-BE49-F238E27FC236}">
                <a16:creationId xmlns:a16="http://schemas.microsoft.com/office/drawing/2014/main" id="{611D1705-8F93-EAD4-37F3-ADAB50E48CE6}"/>
              </a:ext>
            </a:extLst>
          </p:cNvPr>
          <p:cNvPicPr>
            <a:picLocks noChangeAspect="1"/>
          </p:cNvPicPr>
          <p:nvPr/>
        </p:nvPicPr>
        <p:blipFill>
          <a:blip r:embed="rId4"/>
          <a:stretch>
            <a:fillRect/>
          </a:stretch>
        </p:blipFill>
        <p:spPr>
          <a:xfrm>
            <a:off x="2204185" y="5924986"/>
            <a:ext cx="2772391" cy="1225775"/>
          </a:xfrm>
          <a:prstGeom prst="rect">
            <a:avLst/>
          </a:prstGeom>
        </p:spPr>
      </p:pic>
      <p:pic>
        <p:nvPicPr>
          <p:cNvPr id="6" name="Afbeelding 5">
            <a:extLst>
              <a:ext uri="{FF2B5EF4-FFF2-40B4-BE49-F238E27FC236}">
                <a16:creationId xmlns:a16="http://schemas.microsoft.com/office/drawing/2014/main" id="{78E98D9A-B7E9-EBF8-29F5-68F10200AC00}"/>
              </a:ext>
            </a:extLst>
          </p:cNvPr>
          <p:cNvPicPr>
            <a:picLocks noChangeAspect="1"/>
          </p:cNvPicPr>
          <p:nvPr/>
        </p:nvPicPr>
        <p:blipFill>
          <a:blip r:embed="rId5"/>
          <a:stretch>
            <a:fillRect/>
          </a:stretch>
        </p:blipFill>
        <p:spPr>
          <a:xfrm>
            <a:off x="7160409" y="6026296"/>
            <a:ext cx="2098193" cy="960619"/>
          </a:xfrm>
          <a:prstGeom prst="rect">
            <a:avLst/>
          </a:prstGeom>
        </p:spPr>
      </p:pic>
      <p:pic>
        <p:nvPicPr>
          <p:cNvPr id="5" name="Afbeelding 4">
            <a:extLst>
              <a:ext uri="{FF2B5EF4-FFF2-40B4-BE49-F238E27FC236}">
                <a16:creationId xmlns:a16="http://schemas.microsoft.com/office/drawing/2014/main" id="{EC9F8ED9-9440-F512-5A91-E280F8AAD00E}"/>
              </a:ext>
            </a:extLst>
          </p:cNvPr>
          <p:cNvPicPr>
            <a:picLocks noChangeAspect="1"/>
          </p:cNvPicPr>
          <p:nvPr/>
        </p:nvPicPr>
        <p:blipFill>
          <a:blip r:embed="rId6"/>
          <a:stretch>
            <a:fillRect/>
          </a:stretch>
        </p:blipFill>
        <p:spPr>
          <a:xfrm>
            <a:off x="4801126" y="5912148"/>
            <a:ext cx="2359283" cy="973457"/>
          </a:xfrm>
          <a:prstGeom prst="rect">
            <a:avLst/>
          </a:prstGeom>
        </p:spPr>
      </p:pic>
      <p:pic>
        <p:nvPicPr>
          <p:cNvPr id="2" name="Afbeelding 1">
            <a:extLst>
              <a:ext uri="{FF2B5EF4-FFF2-40B4-BE49-F238E27FC236}">
                <a16:creationId xmlns:a16="http://schemas.microsoft.com/office/drawing/2014/main" id="{614F01AF-0818-42A5-B0D1-40EDD5DD1449}"/>
              </a:ext>
            </a:extLst>
          </p:cNvPr>
          <p:cNvPicPr>
            <a:picLocks noChangeAspect="1"/>
          </p:cNvPicPr>
          <p:nvPr/>
        </p:nvPicPr>
        <p:blipFill>
          <a:blip r:embed="rId7"/>
          <a:stretch>
            <a:fillRect/>
          </a:stretch>
        </p:blipFill>
        <p:spPr>
          <a:xfrm>
            <a:off x="5779704" y="2094507"/>
            <a:ext cx="2915261" cy="3874715"/>
          </a:xfrm>
          <a:prstGeom prst="rect">
            <a:avLst/>
          </a:prstGeom>
        </p:spPr>
      </p:pic>
      <p:sp>
        <p:nvSpPr>
          <p:cNvPr id="7" name="Rechthoek 6">
            <a:extLst>
              <a:ext uri="{FF2B5EF4-FFF2-40B4-BE49-F238E27FC236}">
                <a16:creationId xmlns:a16="http://schemas.microsoft.com/office/drawing/2014/main" id="{C6809141-3C26-DB78-7CB7-9150DA63F9AE}"/>
              </a:ext>
            </a:extLst>
          </p:cNvPr>
          <p:cNvSpPr/>
          <p:nvPr/>
        </p:nvSpPr>
        <p:spPr>
          <a:xfrm>
            <a:off x="6446019" y="1133888"/>
            <a:ext cx="1763486" cy="9606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60096408"/>
      </p:ext>
    </p:extLst>
  </p:cSld>
  <p:clrMapOvr>
    <a:masterClrMapping/>
  </p:clrMapOvr>
  <mc:AlternateContent xmlns:mc="http://schemas.openxmlformats.org/markup-compatibility/2006" xmlns:p14="http://schemas.microsoft.com/office/powerpoint/2010/main">
    <mc:Choice Requires="p14">
      <p:transition spd="slow" p14:dur="2000" advTm="78541"/>
    </mc:Choice>
    <mc:Fallback xmlns="">
      <p:transition spd="slow" advTm="7854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156529FA-E690-ED5D-E9F8-D1ECA6F222B3}"/>
              </a:ext>
            </a:extLst>
          </p:cNvPr>
          <p:cNvSpPr>
            <a:spLocks noGrp="1"/>
          </p:cNvSpPr>
          <p:nvPr>
            <p:ph type="sldNum" sz="quarter" idx="16"/>
          </p:nvPr>
        </p:nvSpPr>
        <p:spPr/>
        <p:txBody>
          <a:bodyPr/>
          <a:lstStyle/>
          <a:p>
            <a:pPr>
              <a:defRPr/>
            </a:pPr>
            <a:fld id="{C15E2364-82A4-DE48-9B47-8D308C858E7C}" type="slidenum">
              <a:rPr lang="en-US" smtClean="0"/>
              <a:pPr>
                <a:defRPr/>
              </a:pPr>
              <a:t>4</a:t>
            </a:fld>
            <a:endParaRPr lang="en-US"/>
          </a:p>
        </p:txBody>
      </p:sp>
      <p:sp>
        <p:nvSpPr>
          <p:cNvPr id="13" name="Tekstvak 12">
            <a:extLst>
              <a:ext uri="{FF2B5EF4-FFF2-40B4-BE49-F238E27FC236}">
                <a16:creationId xmlns:a16="http://schemas.microsoft.com/office/drawing/2014/main" id="{EF58FD89-142E-FB4F-14A1-0C7A957A3580}"/>
              </a:ext>
            </a:extLst>
          </p:cNvPr>
          <p:cNvSpPr txBox="1"/>
          <p:nvPr/>
        </p:nvSpPr>
        <p:spPr>
          <a:xfrm>
            <a:off x="-6417" y="174092"/>
            <a:ext cx="8831179" cy="461665"/>
          </a:xfrm>
          <a:prstGeom prst="rect">
            <a:avLst/>
          </a:prstGeom>
          <a:solidFill>
            <a:schemeClr val="bg1"/>
          </a:solidFill>
        </p:spPr>
        <p:txBody>
          <a:bodyPr wrap="square" rtlCol="0">
            <a:spAutoFit/>
          </a:bodyPr>
          <a:lstStyle/>
          <a:p>
            <a:r>
              <a:rPr lang="nl-NL" b="1"/>
              <a:t>Instandhoudingsmaatregelen doelen N2000-beheerplan Veluwe </a:t>
            </a:r>
          </a:p>
        </p:txBody>
      </p:sp>
      <p:sp>
        <p:nvSpPr>
          <p:cNvPr id="14" name="Rechthoek: afgeronde hoeken 13">
            <a:extLst>
              <a:ext uri="{FF2B5EF4-FFF2-40B4-BE49-F238E27FC236}">
                <a16:creationId xmlns:a16="http://schemas.microsoft.com/office/drawing/2014/main" id="{FC9C8E35-36B5-9FF2-45A0-D1CD1CA29C98}"/>
              </a:ext>
            </a:extLst>
          </p:cNvPr>
          <p:cNvSpPr/>
          <p:nvPr/>
        </p:nvSpPr>
        <p:spPr>
          <a:xfrm>
            <a:off x="132748" y="635757"/>
            <a:ext cx="3619500" cy="5086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M1b	Plaggen </a:t>
            </a:r>
            <a:r>
              <a:rPr lang="nl-NL" sz="950" err="1">
                <a:effectLst/>
                <a:latin typeface="Georgia" panose="02040502050405020303" pitchFamily="18" charset="0"/>
                <a:ea typeface="Calibri" panose="020F0502020204030204" pitchFamily="34" charset="0"/>
                <a:cs typeface="Times New Roman" panose="02020603050405020304" pitchFamily="18" charset="0"/>
              </a:rPr>
              <a:t>venoevers</a:t>
            </a:r>
            <a:r>
              <a:rPr lang="nl-NL" sz="950">
                <a:effectLst/>
                <a:latin typeface="Georgia" panose="02040502050405020303" pitchFamily="18" charset="0"/>
                <a:ea typeface="Calibri" panose="020F0502020204030204" pitchFamily="34" charset="0"/>
                <a:cs typeface="Times New Roman" panose="02020603050405020304" pitchFamily="18" charset="0"/>
              </a:rPr>
              <a:t> </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M2b	Lokale drukbegrazing met schapen </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M3a	Maaien en afvoeren (</a:t>
            </a:r>
            <a:r>
              <a:rPr lang="nl-NL" sz="950" err="1">
                <a:effectLst/>
                <a:latin typeface="Georgia" panose="02040502050405020303" pitchFamily="18" charset="0"/>
                <a:ea typeface="Calibri" panose="020F0502020204030204" pitchFamily="34" charset="0"/>
                <a:cs typeface="Times New Roman" panose="02020603050405020304" pitchFamily="18" charset="0"/>
              </a:rPr>
              <a:t>venoevers</a:t>
            </a:r>
            <a:r>
              <a:rPr lang="nl-NL" sz="950">
                <a:effectLst/>
                <a:latin typeface="Georgia" panose="02040502050405020303" pitchFamily="18" charset="0"/>
                <a:ea typeface="Calibri" panose="020F0502020204030204" pitchFamily="34" charset="0"/>
                <a:cs typeface="Times New Roman" panose="02020603050405020304" pitchFamily="18" charset="0"/>
              </a:rPr>
              <a:t>)</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M3b	Opslag verwijderen en afvoeren </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M3c	Verwijderen organische sedimenten </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M3d	Bodem geschikt maken voor kieming </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M3e	Verwijderen exoten in zure vennen</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M4a	Vrijstellen </a:t>
            </a:r>
            <a:r>
              <a:rPr lang="nl-NL" sz="950" err="1">
                <a:effectLst/>
                <a:latin typeface="Georgia" panose="02040502050405020303" pitchFamily="18" charset="0"/>
                <a:ea typeface="Calibri" panose="020F0502020204030204" pitchFamily="34" charset="0"/>
                <a:cs typeface="Times New Roman" panose="02020603050405020304" pitchFamily="18" charset="0"/>
              </a:rPr>
              <a:t>venoever</a:t>
            </a:r>
            <a:endParaRPr lang="nl-NL" sz="950">
              <a:effectLst/>
              <a:latin typeface="Georgia" panose="02040502050405020303" pitchFamily="18" charset="0"/>
              <a:ea typeface="Calibri" panose="020F0502020204030204" pitchFamily="34" charset="0"/>
              <a:cs typeface="Times New Roman" panose="02020603050405020304" pitchFamily="18" charset="0"/>
            </a:endParaRP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M4b	Terugdringen beuk in oude eikenbossen</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M4c	Exoten verwijderen</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M4d	Bos kappen </a:t>
            </a:r>
            <a:r>
              <a:rPr lang="nl-NL" sz="950" err="1">
                <a:effectLst/>
                <a:latin typeface="Georgia" panose="02040502050405020303" pitchFamily="18" charset="0"/>
                <a:ea typeface="Calibri" panose="020F0502020204030204" pitchFamily="34" charset="0"/>
                <a:cs typeface="Times New Roman" panose="02020603050405020304" pitchFamily="18" charset="0"/>
              </a:rPr>
              <a:t>tbv</a:t>
            </a:r>
            <a:r>
              <a:rPr lang="nl-NL" sz="950">
                <a:effectLst/>
                <a:latin typeface="Georgia" panose="02040502050405020303" pitchFamily="18" charset="0"/>
                <a:ea typeface="Calibri" panose="020F0502020204030204" pitchFamily="34" charset="0"/>
                <a:cs typeface="Times New Roman" panose="02020603050405020304" pitchFamily="18" charset="0"/>
              </a:rPr>
              <a:t> corridors</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M4e	Populieren kappen </a:t>
            </a:r>
            <a:r>
              <a:rPr lang="nl-NL" sz="950" err="1">
                <a:effectLst/>
                <a:latin typeface="Georgia" panose="02040502050405020303" pitchFamily="18" charset="0"/>
                <a:ea typeface="Calibri" panose="020F0502020204030204" pitchFamily="34" charset="0"/>
                <a:cs typeface="Times New Roman" panose="02020603050405020304" pitchFamily="18" charset="0"/>
              </a:rPr>
              <a:t>tvb</a:t>
            </a:r>
            <a:r>
              <a:rPr lang="nl-NL" sz="950">
                <a:effectLst/>
                <a:latin typeface="Georgia" panose="02040502050405020303" pitchFamily="18" charset="0"/>
                <a:ea typeface="Calibri" panose="020F0502020204030204" pitchFamily="34" charset="0"/>
                <a:cs typeface="Times New Roman" panose="02020603050405020304" pitchFamily="18" charset="0"/>
              </a:rPr>
              <a:t> </a:t>
            </a:r>
            <a:r>
              <a:rPr lang="nl-NL" sz="950" err="1">
                <a:effectLst/>
                <a:latin typeface="Georgia" panose="02040502050405020303" pitchFamily="18" charset="0"/>
                <a:ea typeface="Calibri" panose="020F0502020204030204" pitchFamily="34" charset="0"/>
                <a:cs typeface="Times New Roman" panose="02020603050405020304" pitchFamily="18" charset="0"/>
              </a:rPr>
              <a:t>beekbegeleidend</a:t>
            </a:r>
            <a:r>
              <a:rPr lang="nl-NL" sz="950">
                <a:effectLst/>
                <a:latin typeface="Georgia" panose="02040502050405020303" pitchFamily="18" charset="0"/>
                <a:ea typeface="Calibri" panose="020F0502020204030204" pitchFamily="34" charset="0"/>
                <a:cs typeface="Times New Roman" panose="02020603050405020304" pitchFamily="18" charset="0"/>
              </a:rPr>
              <a:t> bos</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M4g	Bos kappen </a:t>
            </a:r>
            <a:r>
              <a:rPr lang="nl-NL" sz="950" err="1">
                <a:effectLst/>
                <a:latin typeface="Georgia" panose="02040502050405020303" pitchFamily="18" charset="0"/>
                <a:ea typeface="Calibri" panose="020F0502020204030204" pitchFamily="34" charset="0"/>
                <a:cs typeface="Times New Roman" panose="02020603050405020304" pitchFamily="18" charset="0"/>
              </a:rPr>
              <a:t>tbv</a:t>
            </a:r>
            <a:r>
              <a:rPr lang="nl-NL" sz="950">
                <a:effectLst/>
                <a:latin typeface="Georgia" panose="02040502050405020303" pitchFamily="18" charset="0"/>
                <a:ea typeface="Calibri" panose="020F0502020204030204" pitchFamily="34" charset="0"/>
                <a:cs typeface="Times New Roman" panose="02020603050405020304" pitchFamily="18" charset="0"/>
              </a:rPr>
              <a:t> windwerking</a:t>
            </a:r>
          </a:p>
          <a:p>
            <a:pPr marL="447675" indent="-447675">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M5	Geleidelijke omvorming dennenbos naar loofbos </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M7	Bekalken of </a:t>
            </a:r>
            <a:r>
              <a:rPr lang="nl-NL" sz="950" err="1">
                <a:effectLst/>
                <a:latin typeface="Georgia" panose="02040502050405020303" pitchFamily="18" charset="0"/>
                <a:ea typeface="Calibri" panose="020F0502020204030204" pitchFamily="34" charset="0"/>
                <a:cs typeface="Times New Roman" panose="02020603050405020304" pitchFamily="18" charset="0"/>
              </a:rPr>
              <a:t>belemen</a:t>
            </a:r>
            <a:r>
              <a:rPr lang="nl-NL" sz="950">
                <a:effectLst/>
                <a:latin typeface="Georgia" panose="02040502050405020303" pitchFamily="18" charset="0"/>
                <a:ea typeface="Calibri" panose="020F0502020204030204" pitchFamily="34" charset="0"/>
                <a:cs typeface="Times New Roman" panose="02020603050405020304" pitchFamily="18" charset="0"/>
              </a:rPr>
              <a:t> </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M7a	Bekalken </a:t>
            </a:r>
            <a:r>
              <a:rPr lang="nl-NL" sz="950" err="1">
                <a:effectLst/>
                <a:latin typeface="Georgia" panose="02040502050405020303" pitchFamily="18" charset="0"/>
                <a:ea typeface="Calibri" panose="020F0502020204030204" pitchFamily="34" charset="0"/>
                <a:cs typeface="Times New Roman" panose="02020603050405020304" pitchFamily="18" charset="0"/>
              </a:rPr>
              <a:t>inzijggebied</a:t>
            </a:r>
            <a:r>
              <a:rPr lang="nl-NL" sz="950">
                <a:effectLst/>
                <a:latin typeface="Georgia" panose="02040502050405020303" pitchFamily="18" charset="0"/>
                <a:ea typeface="Calibri" panose="020F0502020204030204" pitchFamily="34" charset="0"/>
                <a:cs typeface="Times New Roman" panose="02020603050405020304" pitchFamily="18" charset="0"/>
              </a:rPr>
              <a:t> </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M7b	Bekalken na plaggen heide</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M8	</a:t>
            </a:r>
            <a:r>
              <a:rPr lang="nl-NL" sz="950" err="1">
                <a:effectLst/>
                <a:latin typeface="Georgia" panose="02040502050405020303" pitchFamily="18" charset="0"/>
                <a:ea typeface="Calibri" panose="020F0502020204030204" pitchFamily="34" charset="0"/>
                <a:cs typeface="Times New Roman" panose="02020603050405020304" pitchFamily="18" charset="0"/>
              </a:rPr>
              <a:t>Belemen</a:t>
            </a:r>
            <a:endParaRPr lang="nl-NL" sz="950">
              <a:effectLst/>
              <a:latin typeface="Georgia" panose="02040502050405020303" pitchFamily="18" charset="0"/>
              <a:ea typeface="Calibri" panose="020F0502020204030204" pitchFamily="34" charset="0"/>
              <a:cs typeface="Times New Roman" panose="02020603050405020304" pitchFamily="18" charset="0"/>
            </a:endParaRP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M9	Herstel Hydrologie</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M13	Terugdringing uitspoeling meststoffen </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M14	Uitplanten stekken en/of zaaien Jeneverbes</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M15*	Plan voor no-</a:t>
            </a:r>
            <a:r>
              <a:rPr lang="nl-NL" sz="950" err="1">
                <a:effectLst/>
                <a:latin typeface="Georgia" panose="02040502050405020303" pitchFamily="18" charset="0"/>
                <a:ea typeface="Calibri" panose="020F0502020204030204" pitchFamily="34" charset="0"/>
                <a:cs typeface="Times New Roman" panose="02020603050405020304" pitchFamily="18" charset="0"/>
              </a:rPr>
              <a:t>regret</a:t>
            </a:r>
            <a:r>
              <a:rPr lang="nl-NL" sz="950">
                <a:effectLst/>
                <a:latin typeface="Georgia" panose="02040502050405020303" pitchFamily="18" charset="0"/>
                <a:ea typeface="Calibri" panose="020F0502020204030204" pitchFamily="34" charset="0"/>
                <a:cs typeface="Times New Roman" panose="02020603050405020304" pitchFamily="18" charset="0"/>
              </a:rPr>
              <a:t> maatregelen zwarte specht</a:t>
            </a:r>
          </a:p>
          <a:p>
            <a:pPr>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M16*	Onderzoek naar voedselrelaties zwarte specht</a:t>
            </a:r>
          </a:p>
        </p:txBody>
      </p:sp>
      <p:sp>
        <p:nvSpPr>
          <p:cNvPr id="15" name="Rechthoek: afgeronde hoeken 14">
            <a:extLst>
              <a:ext uri="{FF2B5EF4-FFF2-40B4-BE49-F238E27FC236}">
                <a16:creationId xmlns:a16="http://schemas.microsoft.com/office/drawing/2014/main" id="{64F88C4F-F538-D014-F7CC-40E438617D32}"/>
              </a:ext>
            </a:extLst>
          </p:cNvPr>
          <p:cNvSpPr/>
          <p:nvPr/>
        </p:nvSpPr>
        <p:spPr>
          <a:xfrm>
            <a:off x="3891413" y="707194"/>
            <a:ext cx="3581400" cy="4943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540385" indent="-540385">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M10	</a:t>
            </a:r>
            <a:r>
              <a:rPr lang="nl-NL" sz="950" err="1">
                <a:effectLst/>
                <a:latin typeface="Georgia" panose="02040502050405020303" pitchFamily="18" charset="0"/>
                <a:ea typeface="Calibri" panose="020F0502020204030204" pitchFamily="34" charset="0"/>
                <a:cs typeface="Times New Roman" panose="02020603050405020304" pitchFamily="18" charset="0"/>
              </a:rPr>
              <a:t>Passeerbaar</a:t>
            </a:r>
            <a:r>
              <a:rPr lang="nl-NL" sz="950">
                <a:effectLst/>
                <a:latin typeface="Georgia" panose="02040502050405020303" pitchFamily="18" charset="0"/>
                <a:ea typeface="Calibri" panose="020F0502020204030204" pitchFamily="34" charset="0"/>
                <a:cs typeface="Times New Roman" panose="02020603050405020304" pitchFamily="18" charset="0"/>
              </a:rPr>
              <a:t> maken verharde wegen en fietspaden (onderzoek en uitvoering)</a:t>
            </a:r>
          </a:p>
          <a:p>
            <a:pPr marL="540385" indent="-540385">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M11	</a:t>
            </a:r>
            <a:r>
              <a:rPr lang="nl-NL" sz="950" err="1">
                <a:effectLst/>
                <a:latin typeface="Georgia" panose="02040502050405020303" pitchFamily="18" charset="0"/>
                <a:ea typeface="Calibri" panose="020F0502020204030204" pitchFamily="34" charset="0"/>
                <a:cs typeface="Times New Roman" panose="02020603050405020304" pitchFamily="18" charset="0"/>
              </a:rPr>
              <a:t>Uitrasteren</a:t>
            </a:r>
            <a:r>
              <a:rPr lang="nl-NL" sz="950">
                <a:effectLst/>
                <a:latin typeface="Georgia" panose="02040502050405020303" pitchFamily="18" charset="0"/>
                <a:ea typeface="Calibri" panose="020F0502020204030204" pitchFamily="34" charset="0"/>
                <a:cs typeface="Times New Roman" panose="02020603050405020304" pitchFamily="18" charset="0"/>
              </a:rPr>
              <a:t> natuurlijke verjonging </a:t>
            </a:r>
            <a:r>
              <a:rPr lang="nl-NL" sz="950" err="1">
                <a:effectLst/>
                <a:latin typeface="Georgia" panose="02040502050405020303" pitchFamily="18" charset="0"/>
                <a:ea typeface="Calibri" panose="020F0502020204030204" pitchFamily="34" charset="0"/>
                <a:cs typeface="Times New Roman" panose="02020603050405020304" pitchFamily="18" charset="0"/>
              </a:rPr>
              <a:t>cq</a:t>
            </a:r>
            <a:r>
              <a:rPr lang="nl-NL" sz="950">
                <a:effectLst/>
                <a:latin typeface="Georgia" panose="02040502050405020303" pitchFamily="18" charset="0"/>
                <a:ea typeface="Calibri" panose="020F0502020204030204" pitchFamily="34" charset="0"/>
                <a:cs typeface="Times New Roman" panose="02020603050405020304" pitchFamily="18" charset="0"/>
              </a:rPr>
              <a:t> individuele bescherming plantmateriaal</a:t>
            </a:r>
          </a:p>
          <a:p>
            <a:pPr marL="540385" indent="-540385">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M12	Aanleg van </a:t>
            </a:r>
            <a:r>
              <a:rPr lang="nl-NL" sz="950" err="1">
                <a:effectLst/>
                <a:latin typeface="Georgia" panose="02040502050405020303" pitchFamily="18" charset="0"/>
                <a:ea typeface="Calibri" panose="020F0502020204030204" pitchFamily="34" charset="0"/>
                <a:cs typeface="Times New Roman" panose="02020603050405020304" pitchFamily="18" charset="0"/>
              </a:rPr>
              <a:t>van</a:t>
            </a:r>
            <a:r>
              <a:rPr lang="nl-NL" sz="950">
                <a:effectLst/>
                <a:latin typeface="Georgia" panose="02040502050405020303" pitchFamily="18" charset="0"/>
                <a:ea typeface="Calibri" panose="020F0502020204030204" pitchFamily="34" charset="0"/>
                <a:cs typeface="Times New Roman" panose="02020603050405020304" pitchFamily="18" charset="0"/>
              </a:rPr>
              <a:t> schrale heideakkertjes</a:t>
            </a:r>
          </a:p>
          <a:p>
            <a:pPr marL="540385" indent="-540385">
              <a:lnSpc>
                <a:spcPts val="1400"/>
              </a:lnSpc>
            </a:pPr>
            <a:r>
              <a:rPr lang="nl-NL" sz="950" b="1">
                <a:effectLst/>
                <a:latin typeface="Georgia" panose="02040502050405020303" pitchFamily="18" charset="0"/>
                <a:ea typeface="Calibri" panose="020F0502020204030204" pitchFamily="34" charset="0"/>
                <a:cs typeface="Times New Roman" panose="02020603050405020304" pitchFamily="18" charset="0"/>
              </a:rPr>
              <a:t>M15a	Opstelling herstelprogramma’s beken en aan beken gebonden habitatsoorten</a:t>
            </a:r>
            <a:endParaRPr lang="nl-NL" sz="950">
              <a:effectLst/>
              <a:latin typeface="Georgia" panose="02040502050405020303" pitchFamily="18" charset="0"/>
              <a:ea typeface="Calibri" panose="020F0502020204030204" pitchFamily="34" charset="0"/>
              <a:cs typeface="Times New Roman" panose="02020603050405020304" pitchFamily="18" charset="0"/>
            </a:endParaRPr>
          </a:p>
          <a:p>
            <a:pPr marL="540385" indent="-540385">
              <a:lnSpc>
                <a:spcPts val="1400"/>
              </a:lnSpc>
            </a:pPr>
            <a:r>
              <a:rPr lang="nl-NL" sz="950" b="1">
                <a:effectLst/>
                <a:latin typeface="Georgia" panose="02040502050405020303" pitchFamily="18" charset="0"/>
                <a:ea typeface="Calibri" panose="020F0502020204030204" pitchFamily="34" charset="0"/>
                <a:cs typeface="Times New Roman" panose="02020603050405020304" pitchFamily="18" charset="0"/>
              </a:rPr>
              <a:t>M15b	Uitvoering herstelprogramma’s beken</a:t>
            </a:r>
            <a:endParaRPr lang="nl-NL" sz="950">
              <a:effectLst/>
              <a:latin typeface="Georgia" panose="02040502050405020303" pitchFamily="18" charset="0"/>
              <a:ea typeface="Calibri" panose="020F0502020204030204" pitchFamily="34" charset="0"/>
              <a:cs typeface="Times New Roman" panose="02020603050405020304" pitchFamily="18" charset="0"/>
            </a:endParaRPr>
          </a:p>
          <a:p>
            <a:pPr marL="540385" indent="-540385">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M16	Bescherming voortplantingsbiotoop Vliegend hert</a:t>
            </a:r>
          </a:p>
          <a:p>
            <a:pPr marL="540385" indent="-540385">
              <a:lnSpc>
                <a:spcPts val="1400"/>
              </a:lnSpc>
            </a:pPr>
            <a:r>
              <a:rPr lang="nl-NL" sz="950" b="1">
                <a:effectLst/>
                <a:latin typeface="Georgia" panose="02040502050405020303" pitchFamily="18" charset="0"/>
                <a:ea typeface="Calibri" panose="020F0502020204030204" pitchFamily="34" charset="0"/>
                <a:cs typeface="Times New Roman" panose="02020603050405020304" pitchFamily="18" charset="0"/>
              </a:rPr>
              <a:t>M17	Opstelling herstelprogramma’s </a:t>
            </a:r>
            <a:r>
              <a:rPr lang="nl-NL" sz="950" b="1" err="1">
                <a:effectLst/>
                <a:latin typeface="Georgia" panose="02040502050405020303" pitchFamily="18" charset="0"/>
                <a:ea typeface="Calibri" panose="020F0502020204030204" pitchFamily="34" charset="0"/>
                <a:cs typeface="Times New Roman" panose="02020603050405020304" pitchFamily="18" charset="0"/>
              </a:rPr>
              <a:t>boshabitats</a:t>
            </a:r>
            <a:r>
              <a:rPr lang="nl-NL" sz="950" b="1">
                <a:effectLst/>
                <a:latin typeface="Georgia" panose="02040502050405020303" pitchFamily="18" charset="0"/>
                <a:ea typeface="Calibri" panose="020F0502020204030204" pitchFamily="34" charset="0"/>
                <a:cs typeface="Times New Roman" panose="02020603050405020304" pitchFamily="18" charset="0"/>
              </a:rPr>
              <a:t> en boshabitatsoorten</a:t>
            </a:r>
            <a:endParaRPr lang="nl-NL" sz="950">
              <a:effectLst/>
              <a:latin typeface="Georgia" panose="02040502050405020303" pitchFamily="18" charset="0"/>
              <a:ea typeface="Calibri" panose="020F0502020204030204" pitchFamily="34" charset="0"/>
              <a:cs typeface="Times New Roman" panose="02020603050405020304" pitchFamily="18" charset="0"/>
            </a:endParaRPr>
          </a:p>
          <a:p>
            <a:pPr marL="540385" indent="-540385">
              <a:lnSpc>
                <a:spcPts val="1400"/>
              </a:lnSpc>
            </a:pPr>
            <a:r>
              <a:rPr lang="nl-NL" sz="950" b="1">
                <a:effectLst/>
                <a:latin typeface="Georgia" panose="02040502050405020303" pitchFamily="18" charset="0"/>
                <a:ea typeface="Calibri" panose="020F0502020204030204" pitchFamily="34" charset="0"/>
                <a:cs typeface="Times New Roman" panose="02020603050405020304" pitchFamily="18" charset="0"/>
              </a:rPr>
              <a:t>17b	Uitvoering herstelprogramma’s bos</a:t>
            </a:r>
            <a:endParaRPr lang="nl-NL" sz="950">
              <a:effectLst/>
              <a:latin typeface="Georgia" panose="02040502050405020303" pitchFamily="18" charset="0"/>
              <a:ea typeface="Calibri" panose="020F0502020204030204" pitchFamily="34" charset="0"/>
              <a:cs typeface="Times New Roman" panose="02020603050405020304" pitchFamily="18" charset="0"/>
            </a:endParaRPr>
          </a:p>
          <a:p>
            <a:pPr marL="540385" indent="-540385">
              <a:lnSpc>
                <a:spcPts val="1400"/>
              </a:lnSpc>
            </a:pPr>
            <a:r>
              <a:rPr lang="nl-NL" sz="950" b="1">
                <a:effectLst/>
                <a:latin typeface="Georgia" panose="02040502050405020303" pitchFamily="18" charset="0"/>
                <a:ea typeface="Calibri" panose="020F0502020204030204" pitchFamily="34" charset="0"/>
                <a:cs typeface="Times New Roman" panose="02020603050405020304" pitchFamily="18" charset="0"/>
              </a:rPr>
              <a:t>M18a	Opstelling herstelprogramma’s voor soorten van open habitattypen</a:t>
            </a:r>
            <a:endParaRPr lang="nl-NL" sz="950">
              <a:effectLst/>
              <a:latin typeface="Georgia" panose="02040502050405020303" pitchFamily="18" charset="0"/>
              <a:ea typeface="Calibri" panose="020F0502020204030204" pitchFamily="34" charset="0"/>
              <a:cs typeface="Times New Roman" panose="02020603050405020304" pitchFamily="18" charset="0"/>
            </a:endParaRPr>
          </a:p>
          <a:p>
            <a:pPr marL="540385" indent="-540385">
              <a:lnSpc>
                <a:spcPts val="1400"/>
              </a:lnSpc>
            </a:pPr>
            <a:r>
              <a:rPr lang="nl-NL" sz="950" b="1">
                <a:effectLst/>
                <a:latin typeface="Georgia" panose="02040502050405020303" pitchFamily="18" charset="0"/>
                <a:ea typeface="Calibri" panose="020F0502020204030204" pitchFamily="34" charset="0"/>
                <a:cs typeface="Times New Roman" panose="02020603050405020304" pitchFamily="18" charset="0"/>
              </a:rPr>
              <a:t>M18b	Uitvoering </a:t>
            </a:r>
            <a:r>
              <a:rPr lang="nl-NL" sz="950" b="1" err="1">
                <a:effectLst/>
                <a:latin typeface="Georgia" panose="02040502050405020303" pitchFamily="18" charset="0"/>
                <a:ea typeface="Calibri" panose="020F0502020204030204" pitchFamily="34" charset="0"/>
                <a:cs typeface="Times New Roman" panose="02020603050405020304" pitchFamily="18" charset="0"/>
              </a:rPr>
              <a:t>herstelprogamma’s</a:t>
            </a:r>
            <a:r>
              <a:rPr lang="nl-NL" sz="950" b="1">
                <a:effectLst/>
                <a:latin typeface="Georgia" panose="02040502050405020303" pitchFamily="18" charset="0"/>
                <a:ea typeface="Calibri" panose="020F0502020204030204" pitchFamily="34" charset="0"/>
                <a:cs typeface="Times New Roman" panose="02020603050405020304" pitchFamily="18" charset="0"/>
              </a:rPr>
              <a:t> open habitattypen</a:t>
            </a:r>
            <a:endParaRPr lang="nl-NL" sz="950">
              <a:effectLst/>
              <a:latin typeface="Georgia" panose="02040502050405020303" pitchFamily="18" charset="0"/>
              <a:ea typeface="Calibri" panose="020F0502020204030204" pitchFamily="34" charset="0"/>
              <a:cs typeface="Times New Roman" panose="02020603050405020304" pitchFamily="18" charset="0"/>
            </a:endParaRPr>
          </a:p>
          <a:p>
            <a:pPr marL="540385" indent="-540385">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M19	Uitbreiding boshabitattypen</a:t>
            </a:r>
          </a:p>
          <a:p>
            <a:pPr marL="540385" indent="-540385">
              <a:lnSpc>
                <a:spcPts val="1400"/>
              </a:lnSpc>
            </a:pPr>
            <a:r>
              <a:rPr lang="nl-NL" sz="950" b="1">
                <a:effectLst/>
                <a:latin typeface="Georgia" panose="02040502050405020303" pitchFamily="18" charset="0"/>
                <a:ea typeface="Calibri" panose="020F0502020204030204" pitchFamily="34" charset="0"/>
                <a:cs typeface="Times New Roman" panose="02020603050405020304" pitchFamily="18" charset="0"/>
              </a:rPr>
              <a:t>M20	Opstellen Vennenherstelprogramma </a:t>
            </a:r>
            <a:endParaRPr lang="nl-NL" sz="950">
              <a:effectLst/>
              <a:latin typeface="Georgia" panose="02040502050405020303" pitchFamily="18" charset="0"/>
              <a:ea typeface="Calibri" panose="020F0502020204030204" pitchFamily="34" charset="0"/>
              <a:cs typeface="Times New Roman" panose="02020603050405020304" pitchFamily="18" charset="0"/>
            </a:endParaRPr>
          </a:p>
          <a:p>
            <a:pPr marL="540385" indent="-540385">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M21	Ontwikkeling  nog niet kwalificerende vennen</a:t>
            </a:r>
          </a:p>
          <a:p>
            <a:pPr marL="540385" indent="-540385">
              <a:lnSpc>
                <a:spcPts val="1400"/>
              </a:lnSpc>
            </a:pPr>
            <a:r>
              <a:rPr lang="nl-NL" sz="950" b="1">
                <a:effectLst/>
                <a:latin typeface="Georgia" panose="02040502050405020303" pitchFamily="18" charset="0"/>
                <a:ea typeface="Calibri" panose="020F0502020204030204" pitchFamily="34" charset="0"/>
                <a:cs typeface="Times New Roman" panose="02020603050405020304" pitchFamily="18" charset="0"/>
              </a:rPr>
              <a:t>M22	Opstellen recreatie zoneringsplan</a:t>
            </a:r>
            <a:endParaRPr lang="nl-NL" sz="950">
              <a:effectLst/>
              <a:latin typeface="Georgia" panose="02040502050405020303" pitchFamily="18" charset="0"/>
              <a:ea typeface="Calibri" panose="020F0502020204030204" pitchFamily="34" charset="0"/>
              <a:cs typeface="Times New Roman" panose="02020603050405020304" pitchFamily="18" charset="0"/>
            </a:endParaRPr>
          </a:p>
          <a:p>
            <a:pPr marL="540385" indent="-540385">
              <a:lnSpc>
                <a:spcPts val="1400"/>
              </a:lnSpc>
            </a:pPr>
            <a:r>
              <a:rPr lang="nl-NL" sz="950" b="1">
                <a:effectLst/>
                <a:latin typeface="Georgia" panose="02040502050405020303" pitchFamily="18" charset="0"/>
                <a:ea typeface="Calibri" panose="020F0502020204030204" pitchFamily="34" charset="0"/>
                <a:cs typeface="Times New Roman" panose="02020603050405020304" pitchFamily="18" charset="0"/>
              </a:rPr>
              <a:t>M23	Extensivering recreatief gebruik</a:t>
            </a:r>
            <a:endParaRPr lang="nl-NL" sz="950">
              <a:effectLst/>
              <a:latin typeface="Georgia" panose="02040502050405020303" pitchFamily="18" charset="0"/>
              <a:ea typeface="Calibri" panose="020F0502020204030204" pitchFamily="34" charset="0"/>
              <a:cs typeface="Times New Roman" panose="02020603050405020304" pitchFamily="18" charset="0"/>
            </a:endParaRPr>
          </a:p>
          <a:p>
            <a:pPr marL="540385" indent="-540385">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M24	Creëren verbindingszones (niet PAS)</a:t>
            </a:r>
          </a:p>
          <a:p>
            <a:pPr marL="540385" indent="-540385">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M25	Monitoring Beken</a:t>
            </a:r>
          </a:p>
          <a:p>
            <a:pPr marL="540385" indent="-540385">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 </a:t>
            </a:r>
          </a:p>
        </p:txBody>
      </p:sp>
      <p:sp>
        <p:nvSpPr>
          <p:cNvPr id="16" name="Rechthoek: afgeronde hoeken 15">
            <a:extLst>
              <a:ext uri="{FF2B5EF4-FFF2-40B4-BE49-F238E27FC236}">
                <a16:creationId xmlns:a16="http://schemas.microsoft.com/office/drawing/2014/main" id="{664988A9-F6C9-022E-AB49-128BC47586FF}"/>
              </a:ext>
            </a:extLst>
          </p:cNvPr>
          <p:cNvSpPr/>
          <p:nvPr/>
        </p:nvSpPr>
        <p:spPr>
          <a:xfrm>
            <a:off x="6210300" y="5504748"/>
            <a:ext cx="2933700" cy="1314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540385" indent="-540385">
              <a:lnSpc>
                <a:spcPts val="1400"/>
              </a:lnSpc>
            </a:pPr>
            <a:r>
              <a:rPr lang="nl-NL" sz="950" b="1">
                <a:effectLst/>
                <a:latin typeface="Georgia" panose="02040502050405020303" pitchFamily="18" charset="0"/>
                <a:ea typeface="Calibri" panose="020F0502020204030204" pitchFamily="34" charset="0"/>
                <a:cs typeface="Times New Roman" panose="02020603050405020304" pitchFamily="18" charset="0"/>
              </a:rPr>
              <a:t>Regulier beheer (instandhouding N2000)</a:t>
            </a:r>
            <a:endParaRPr lang="nl-NL" sz="950">
              <a:effectLst/>
              <a:latin typeface="Georgia" panose="02040502050405020303" pitchFamily="18" charset="0"/>
              <a:ea typeface="Calibri" panose="020F0502020204030204" pitchFamily="34" charset="0"/>
              <a:cs typeface="Times New Roman" panose="02020603050405020304" pitchFamily="18" charset="0"/>
            </a:endParaRPr>
          </a:p>
          <a:p>
            <a:pPr marL="540385" indent="-540385">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M1a en M1c 	Plaggen	</a:t>
            </a:r>
          </a:p>
          <a:p>
            <a:pPr marL="540385" indent="-540385">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M2 en M2a	Begrazen	</a:t>
            </a:r>
          </a:p>
          <a:p>
            <a:pPr marL="540385" indent="-540385">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M3a		Maaien	</a:t>
            </a:r>
          </a:p>
          <a:p>
            <a:pPr marL="540385" indent="-540385">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M4f		Dood hout	</a:t>
            </a:r>
          </a:p>
          <a:p>
            <a:pPr marL="540385" indent="-540385">
              <a:lnSpc>
                <a:spcPts val="1400"/>
              </a:lnSpc>
            </a:pPr>
            <a:r>
              <a:rPr lang="nl-NL" sz="950">
                <a:effectLst/>
                <a:latin typeface="Georgia" panose="02040502050405020303" pitchFamily="18" charset="0"/>
                <a:ea typeface="Calibri" panose="020F0502020204030204" pitchFamily="34" charset="0"/>
                <a:cs typeface="Times New Roman" panose="02020603050405020304" pitchFamily="18" charset="0"/>
              </a:rPr>
              <a:t>M6		Branden	</a:t>
            </a:r>
          </a:p>
        </p:txBody>
      </p:sp>
    </p:spTree>
    <p:extLst>
      <p:ext uri="{BB962C8B-B14F-4D97-AF65-F5344CB8AC3E}">
        <p14:creationId xmlns:p14="http://schemas.microsoft.com/office/powerpoint/2010/main" val="956646280"/>
      </p:ext>
    </p:extLst>
  </p:cSld>
  <p:clrMapOvr>
    <a:masterClrMapping/>
  </p:clrMapOvr>
  <mc:AlternateContent xmlns:mc="http://schemas.openxmlformats.org/markup-compatibility/2006" xmlns:p14="http://schemas.microsoft.com/office/powerpoint/2010/main">
    <mc:Choice Requires="p14">
      <p:transition spd="slow" p14:dur="2000" advTm="44658"/>
    </mc:Choice>
    <mc:Fallback xmlns="">
      <p:transition spd="slow" advTm="4465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el 2">
            <a:extLst>
              <a:ext uri="{FF2B5EF4-FFF2-40B4-BE49-F238E27FC236}">
                <a16:creationId xmlns:a16="http://schemas.microsoft.com/office/drawing/2014/main" id="{579D6CAE-B0F8-442E-8C7D-8A18D55323CE}"/>
              </a:ext>
            </a:extLst>
          </p:cNvPr>
          <p:cNvSpPr>
            <a:spLocks noGrp="1"/>
          </p:cNvSpPr>
          <p:nvPr>
            <p:ph type="title"/>
          </p:nvPr>
        </p:nvSpPr>
        <p:spPr>
          <a:xfrm>
            <a:off x="0" y="-29154"/>
            <a:ext cx="9332279" cy="862025"/>
          </a:xfrm>
        </p:spPr>
        <p:txBody>
          <a:bodyPr/>
          <a:lstStyle/>
          <a:p>
            <a:pPr algn="ctr"/>
            <a:r>
              <a:rPr lang="nl-NL" sz="3000" b="1">
                <a:latin typeface="Calibri" panose="020F0502020204030204" pitchFamily="34" charset="0"/>
                <a:cs typeface="Calibri" panose="020F0502020204030204" pitchFamily="34" charset="0"/>
              </a:rPr>
              <a:t>Opstellen en uitvoeren 5 herstelprogramma’s </a:t>
            </a:r>
          </a:p>
        </p:txBody>
      </p:sp>
      <p:grpSp>
        <p:nvGrpSpPr>
          <p:cNvPr id="2" name="Groep 1">
            <a:extLst>
              <a:ext uri="{FF2B5EF4-FFF2-40B4-BE49-F238E27FC236}">
                <a16:creationId xmlns:a16="http://schemas.microsoft.com/office/drawing/2014/main" id="{4013B207-4E46-4B12-A38C-80487CD94674}"/>
              </a:ext>
            </a:extLst>
          </p:cNvPr>
          <p:cNvGrpSpPr/>
          <p:nvPr/>
        </p:nvGrpSpPr>
        <p:grpSpPr>
          <a:xfrm>
            <a:off x="210187" y="1035834"/>
            <a:ext cx="8992221" cy="5709661"/>
            <a:chOff x="302417" y="1135632"/>
            <a:chExt cx="8353104" cy="4012993"/>
          </a:xfrm>
        </p:grpSpPr>
        <p:grpSp>
          <p:nvGrpSpPr>
            <p:cNvPr id="105" name="Groep 104">
              <a:extLst>
                <a:ext uri="{FF2B5EF4-FFF2-40B4-BE49-F238E27FC236}">
                  <a16:creationId xmlns:a16="http://schemas.microsoft.com/office/drawing/2014/main" id="{4A843CC8-5FFD-4502-B329-37A397F0B698}"/>
                </a:ext>
              </a:extLst>
            </p:cNvPr>
            <p:cNvGrpSpPr/>
            <p:nvPr/>
          </p:nvGrpSpPr>
          <p:grpSpPr>
            <a:xfrm>
              <a:off x="4653882" y="1220277"/>
              <a:ext cx="1713619" cy="1224643"/>
              <a:chOff x="5126460" y="2078636"/>
              <a:chExt cx="1744072" cy="1104374"/>
            </a:xfrm>
          </p:grpSpPr>
          <p:sp>
            <p:nvSpPr>
              <p:cNvPr id="50" name="Vrije vorm: vorm 49">
                <a:extLst>
                  <a:ext uri="{FF2B5EF4-FFF2-40B4-BE49-F238E27FC236}">
                    <a16:creationId xmlns:a16="http://schemas.microsoft.com/office/drawing/2014/main" id="{394A82D4-23EF-4D11-9878-94DCD2E61461}"/>
                  </a:ext>
                </a:extLst>
              </p:cNvPr>
              <p:cNvSpPr/>
              <p:nvPr/>
            </p:nvSpPr>
            <p:spPr>
              <a:xfrm rot="10800000">
                <a:off x="5126460" y="2839523"/>
                <a:ext cx="1744072" cy="101752"/>
              </a:xfrm>
              <a:custGeom>
                <a:avLst/>
                <a:gdLst>
                  <a:gd name="connsiteX0" fmla="*/ 5752 w 915037"/>
                  <a:gd name="connsiteY0" fmla="*/ 12679 h 236425"/>
                  <a:gd name="connsiteX1" fmla="*/ 534072 w 915037"/>
                  <a:gd name="connsiteY1" fmla="*/ 236199 h 236425"/>
                  <a:gd name="connsiteX2" fmla="*/ 899832 w 915037"/>
                  <a:gd name="connsiteY2" fmla="*/ 53319 h 236425"/>
                  <a:gd name="connsiteX3" fmla="*/ 5752 w 915037"/>
                  <a:gd name="connsiteY3" fmla="*/ 12679 h 236425"/>
                </a:gdLst>
                <a:ahLst/>
                <a:cxnLst>
                  <a:cxn ang="0">
                    <a:pos x="connsiteX0" y="connsiteY0"/>
                  </a:cxn>
                  <a:cxn ang="0">
                    <a:pos x="connsiteX1" y="connsiteY1"/>
                  </a:cxn>
                  <a:cxn ang="0">
                    <a:pos x="connsiteX2" y="connsiteY2"/>
                  </a:cxn>
                  <a:cxn ang="0">
                    <a:pos x="connsiteX3" y="connsiteY3"/>
                  </a:cxn>
                </a:cxnLst>
                <a:rect l="l" t="t" r="r" b="b"/>
                <a:pathLst>
                  <a:path w="915037" h="236425">
                    <a:moveTo>
                      <a:pt x="5752" y="12679"/>
                    </a:moveTo>
                    <a:cubicBezTo>
                      <a:pt x="-55208" y="43159"/>
                      <a:pt x="385059" y="229426"/>
                      <a:pt x="534072" y="236199"/>
                    </a:cubicBezTo>
                    <a:cubicBezTo>
                      <a:pt x="683085" y="242972"/>
                      <a:pt x="986192" y="95652"/>
                      <a:pt x="899832" y="53319"/>
                    </a:cubicBezTo>
                    <a:cubicBezTo>
                      <a:pt x="813472" y="10986"/>
                      <a:pt x="66712" y="-17801"/>
                      <a:pt x="5752" y="12679"/>
                    </a:cubicBezTo>
                    <a:close/>
                  </a:path>
                </a:pathLst>
              </a:cu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pic>
            <p:nvPicPr>
              <p:cNvPr id="7" name="Graphic 6" descr="Loofboom">
                <a:extLst>
                  <a:ext uri="{FF2B5EF4-FFF2-40B4-BE49-F238E27FC236}">
                    <a16:creationId xmlns:a16="http://schemas.microsoft.com/office/drawing/2014/main" id="{319A80BA-BC50-4581-8722-47381ADA34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0857" y="2128675"/>
                <a:ext cx="810755" cy="810755"/>
              </a:xfrm>
              <a:prstGeom prst="rect">
                <a:avLst/>
              </a:prstGeom>
            </p:spPr>
          </p:pic>
          <p:pic>
            <p:nvPicPr>
              <p:cNvPr id="11" name="Graphic 10" descr="Boom met wortels">
                <a:extLst>
                  <a:ext uri="{FF2B5EF4-FFF2-40B4-BE49-F238E27FC236}">
                    <a16:creationId xmlns:a16="http://schemas.microsoft.com/office/drawing/2014/main" id="{0F9C79E1-AB40-4ECF-BA5F-817B2C0CF8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1849" y="2078636"/>
                <a:ext cx="1104374" cy="1104374"/>
              </a:xfrm>
              <a:prstGeom prst="rect">
                <a:avLst/>
              </a:prstGeom>
            </p:spPr>
          </p:pic>
        </p:grpSp>
        <p:grpSp>
          <p:nvGrpSpPr>
            <p:cNvPr id="104" name="Groep 103">
              <a:extLst>
                <a:ext uri="{FF2B5EF4-FFF2-40B4-BE49-F238E27FC236}">
                  <a16:creationId xmlns:a16="http://schemas.microsoft.com/office/drawing/2014/main" id="{5046A160-40FA-4823-AE7A-AEB687264147}"/>
                </a:ext>
              </a:extLst>
            </p:cNvPr>
            <p:cNvGrpSpPr/>
            <p:nvPr/>
          </p:nvGrpSpPr>
          <p:grpSpPr>
            <a:xfrm>
              <a:off x="2379177" y="1135632"/>
              <a:ext cx="1433523" cy="1165047"/>
              <a:chOff x="3104525" y="2143066"/>
              <a:chExt cx="1587093" cy="673088"/>
            </a:xfrm>
          </p:grpSpPr>
          <p:sp>
            <p:nvSpPr>
              <p:cNvPr id="44" name="Vrije vorm: vorm 43">
                <a:extLst>
                  <a:ext uri="{FF2B5EF4-FFF2-40B4-BE49-F238E27FC236}">
                    <a16:creationId xmlns:a16="http://schemas.microsoft.com/office/drawing/2014/main" id="{6C1BF1AD-9E54-4AF9-8FE1-EB2DF1A74A59}"/>
                  </a:ext>
                </a:extLst>
              </p:cNvPr>
              <p:cNvSpPr/>
              <p:nvPr/>
            </p:nvSpPr>
            <p:spPr>
              <a:xfrm rot="10533980">
                <a:off x="3776581" y="2544714"/>
                <a:ext cx="915037" cy="236425"/>
              </a:xfrm>
              <a:custGeom>
                <a:avLst/>
                <a:gdLst>
                  <a:gd name="connsiteX0" fmla="*/ 5752 w 915037"/>
                  <a:gd name="connsiteY0" fmla="*/ 12679 h 236425"/>
                  <a:gd name="connsiteX1" fmla="*/ 534072 w 915037"/>
                  <a:gd name="connsiteY1" fmla="*/ 236199 h 236425"/>
                  <a:gd name="connsiteX2" fmla="*/ 899832 w 915037"/>
                  <a:gd name="connsiteY2" fmla="*/ 53319 h 236425"/>
                  <a:gd name="connsiteX3" fmla="*/ 5752 w 915037"/>
                  <a:gd name="connsiteY3" fmla="*/ 12679 h 236425"/>
                </a:gdLst>
                <a:ahLst/>
                <a:cxnLst>
                  <a:cxn ang="0">
                    <a:pos x="connsiteX0" y="connsiteY0"/>
                  </a:cxn>
                  <a:cxn ang="0">
                    <a:pos x="connsiteX1" y="connsiteY1"/>
                  </a:cxn>
                  <a:cxn ang="0">
                    <a:pos x="connsiteX2" y="connsiteY2"/>
                  </a:cxn>
                  <a:cxn ang="0">
                    <a:pos x="connsiteX3" y="connsiteY3"/>
                  </a:cxn>
                </a:cxnLst>
                <a:rect l="l" t="t" r="r" b="b"/>
                <a:pathLst>
                  <a:path w="915037" h="236425">
                    <a:moveTo>
                      <a:pt x="5752" y="12679"/>
                    </a:moveTo>
                    <a:cubicBezTo>
                      <a:pt x="-55208" y="43159"/>
                      <a:pt x="385059" y="229426"/>
                      <a:pt x="534072" y="236199"/>
                    </a:cubicBezTo>
                    <a:cubicBezTo>
                      <a:pt x="683085" y="242972"/>
                      <a:pt x="986192" y="95652"/>
                      <a:pt x="899832" y="53319"/>
                    </a:cubicBezTo>
                    <a:cubicBezTo>
                      <a:pt x="813472" y="10986"/>
                      <a:pt x="66712" y="-17801"/>
                      <a:pt x="5752" y="12679"/>
                    </a:cubicBezTo>
                    <a:close/>
                  </a:path>
                </a:pathLst>
              </a:cu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pic>
            <p:nvPicPr>
              <p:cNvPr id="15" name="Graphic 14" descr="Koraal">
                <a:extLst>
                  <a:ext uri="{FF2B5EF4-FFF2-40B4-BE49-F238E27FC236}">
                    <a16:creationId xmlns:a16="http://schemas.microsoft.com/office/drawing/2014/main" id="{57DCC591-1C06-4E97-9660-42C2A86F9E1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68141" y="2143066"/>
                <a:ext cx="527560" cy="527560"/>
              </a:xfrm>
              <a:prstGeom prst="rect">
                <a:avLst/>
              </a:prstGeom>
            </p:spPr>
          </p:pic>
          <p:sp>
            <p:nvSpPr>
              <p:cNvPr id="43" name="Vrije vorm: vorm 42">
                <a:extLst>
                  <a:ext uri="{FF2B5EF4-FFF2-40B4-BE49-F238E27FC236}">
                    <a16:creationId xmlns:a16="http://schemas.microsoft.com/office/drawing/2014/main" id="{DB503C47-E0F9-4F77-B275-BDD37279F506}"/>
                  </a:ext>
                </a:extLst>
              </p:cNvPr>
              <p:cNvSpPr/>
              <p:nvPr/>
            </p:nvSpPr>
            <p:spPr>
              <a:xfrm>
                <a:off x="3104525" y="2610523"/>
                <a:ext cx="1356325" cy="205631"/>
              </a:xfrm>
              <a:custGeom>
                <a:avLst/>
                <a:gdLst>
                  <a:gd name="connsiteX0" fmla="*/ 530825 w 4943155"/>
                  <a:gd name="connsiteY0" fmla="*/ 254575 h 1185527"/>
                  <a:gd name="connsiteX1" fmla="*/ 1882105 w 4943155"/>
                  <a:gd name="connsiteY1" fmla="*/ 20895 h 1185527"/>
                  <a:gd name="connsiteX2" fmla="*/ 3253705 w 4943155"/>
                  <a:gd name="connsiteY2" fmla="*/ 691455 h 1185527"/>
                  <a:gd name="connsiteX3" fmla="*/ 4584665 w 4943155"/>
                  <a:gd name="connsiteY3" fmla="*/ 427295 h 1185527"/>
                  <a:gd name="connsiteX4" fmla="*/ 4564345 w 4943155"/>
                  <a:gd name="connsiteY4" fmla="*/ 1087695 h 1185527"/>
                  <a:gd name="connsiteX5" fmla="*/ 297145 w 4943155"/>
                  <a:gd name="connsiteY5" fmla="*/ 1097855 h 1185527"/>
                  <a:gd name="connsiteX6" fmla="*/ 530825 w 4943155"/>
                  <a:gd name="connsiteY6" fmla="*/ 254575 h 118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155" h="1185527">
                    <a:moveTo>
                      <a:pt x="530825" y="254575"/>
                    </a:moveTo>
                    <a:cubicBezTo>
                      <a:pt x="794985" y="75082"/>
                      <a:pt x="1428292" y="-51918"/>
                      <a:pt x="1882105" y="20895"/>
                    </a:cubicBezTo>
                    <a:cubicBezTo>
                      <a:pt x="2335918" y="93708"/>
                      <a:pt x="2803278" y="623722"/>
                      <a:pt x="3253705" y="691455"/>
                    </a:cubicBezTo>
                    <a:cubicBezTo>
                      <a:pt x="3704132" y="759188"/>
                      <a:pt x="4366225" y="361255"/>
                      <a:pt x="4584665" y="427295"/>
                    </a:cubicBezTo>
                    <a:cubicBezTo>
                      <a:pt x="4803105" y="493335"/>
                      <a:pt x="5278932" y="975935"/>
                      <a:pt x="4564345" y="1087695"/>
                    </a:cubicBezTo>
                    <a:cubicBezTo>
                      <a:pt x="3849758" y="1199455"/>
                      <a:pt x="969398" y="1231628"/>
                      <a:pt x="297145" y="1097855"/>
                    </a:cubicBezTo>
                    <a:cubicBezTo>
                      <a:pt x="-375108" y="964082"/>
                      <a:pt x="266665" y="434068"/>
                      <a:pt x="530825" y="254575"/>
                    </a:cubicBezTo>
                    <a:close/>
                  </a:path>
                </a:pathLst>
              </a:custGeom>
              <a:solidFill>
                <a:schemeClr val="accent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grpSp>
        <p:grpSp>
          <p:nvGrpSpPr>
            <p:cNvPr id="106" name="Groep 105">
              <a:extLst>
                <a:ext uri="{FF2B5EF4-FFF2-40B4-BE49-F238E27FC236}">
                  <a16:creationId xmlns:a16="http://schemas.microsoft.com/office/drawing/2014/main" id="{9CE8E173-9714-4113-9E2E-A7307E423367}"/>
                </a:ext>
              </a:extLst>
            </p:cNvPr>
            <p:cNvGrpSpPr/>
            <p:nvPr/>
          </p:nvGrpSpPr>
          <p:grpSpPr>
            <a:xfrm>
              <a:off x="1093644" y="3443764"/>
              <a:ext cx="1236631" cy="482474"/>
              <a:chOff x="2465959" y="3429000"/>
              <a:chExt cx="1648841" cy="643299"/>
            </a:xfrm>
          </p:grpSpPr>
          <p:sp>
            <p:nvSpPr>
              <p:cNvPr id="53" name="Stroomdiagram: Document 52">
                <a:extLst>
                  <a:ext uri="{FF2B5EF4-FFF2-40B4-BE49-F238E27FC236}">
                    <a16:creationId xmlns:a16="http://schemas.microsoft.com/office/drawing/2014/main" id="{A600E834-84D0-4C05-AB32-F0E98FF41790}"/>
                  </a:ext>
                </a:extLst>
              </p:cNvPr>
              <p:cNvSpPr/>
              <p:nvPr/>
            </p:nvSpPr>
            <p:spPr>
              <a:xfrm>
                <a:off x="2479041" y="3762540"/>
                <a:ext cx="1452880" cy="309759"/>
              </a:xfrm>
              <a:prstGeom prst="flowChartDocumen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sp>
            <p:nvSpPr>
              <p:cNvPr id="52" name="Vrije vorm: vorm 51">
                <a:extLst>
                  <a:ext uri="{FF2B5EF4-FFF2-40B4-BE49-F238E27FC236}">
                    <a16:creationId xmlns:a16="http://schemas.microsoft.com/office/drawing/2014/main" id="{CCF8D75E-9A62-424E-9651-8EB77AB6E6D5}"/>
                  </a:ext>
                </a:extLst>
              </p:cNvPr>
              <p:cNvSpPr/>
              <p:nvPr/>
            </p:nvSpPr>
            <p:spPr>
              <a:xfrm rot="10800000">
                <a:off x="2982436" y="3711789"/>
                <a:ext cx="1132364" cy="205630"/>
              </a:xfrm>
              <a:custGeom>
                <a:avLst/>
                <a:gdLst>
                  <a:gd name="connsiteX0" fmla="*/ 530825 w 4943155"/>
                  <a:gd name="connsiteY0" fmla="*/ 254575 h 1185527"/>
                  <a:gd name="connsiteX1" fmla="*/ 1882105 w 4943155"/>
                  <a:gd name="connsiteY1" fmla="*/ 20895 h 1185527"/>
                  <a:gd name="connsiteX2" fmla="*/ 3253705 w 4943155"/>
                  <a:gd name="connsiteY2" fmla="*/ 691455 h 1185527"/>
                  <a:gd name="connsiteX3" fmla="*/ 4584665 w 4943155"/>
                  <a:gd name="connsiteY3" fmla="*/ 427295 h 1185527"/>
                  <a:gd name="connsiteX4" fmla="*/ 4564345 w 4943155"/>
                  <a:gd name="connsiteY4" fmla="*/ 1087695 h 1185527"/>
                  <a:gd name="connsiteX5" fmla="*/ 297145 w 4943155"/>
                  <a:gd name="connsiteY5" fmla="*/ 1097855 h 1185527"/>
                  <a:gd name="connsiteX6" fmla="*/ 530825 w 4943155"/>
                  <a:gd name="connsiteY6" fmla="*/ 254575 h 118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155" h="1185527">
                    <a:moveTo>
                      <a:pt x="530825" y="254575"/>
                    </a:moveTo>
                    <a:cubicBezTo>
                      <a:pt x="794985" y="75082"/>
                      <a:pt x="1428292" y="-51918"/>
                      <a:pt x="1882105" y="20895"/>
                    </a:cubicBezTo>
                    <a:cubicBezTo>
                      <a:pt x="2335918" y="93708"/>
                      <a:pt x="2803278" y="623722"/>
                      <a:pt x="3253705" y="691455"/>
                    </a:cubicBezTo>
                    <a:cubicBezTo>
                      <a:pt x="3704132" y="759188"/>
                      <a:pt x="4366225" y="361255"/>
                      <a:pt x="4584665" y="427295"/>
                    </a:cubicBezTo>
                    <a:cubicBezTo>
                      <a:pt x="4803105" y="493335"/>
                      <a:pt x="5278932" y="975935"/>
                      <a:pt x="4564345" y="1087695"/>
                    </a:cubicBezTo>
                    <a:cubicBezTo>
                      <a:pt x="3849758" y="1199455"/>
                      <a:pt x="969398" y="1231628"/>
                      <a:pt x="297145" y="1097855"/>
                    </a:cubicBezTo>
                    <a:cubicBezTo>
                      <a:pt x="-375108" y="964082"/>
                      <a:pt x="266665" y="434068"/>
                      <a:pt x="530825" y="254575"/>
                    </a:cubicBezTo>
                    <a:close/>
                  </a:path>
                </a:pathLst>
              </a:custGeom>
              <a:solidFill>
                <a:schemeClr val="accent1">
                  <a:lumMod val="60000"/>
                  <a:lumOff val="40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sp>
            <p:nvSpPr>
              <p:cNvPr id="62" name="Vrije vorm: vorm 61">
                <a:extLst>
                  <a:ext uri="{FF2B5EF4-FFF2-40B4-BE49-F238E27FC236}">
                    <a16:creationId xmlns:a16="http://schemas.microsoft.com/office/drawing/2014/main" id="{B1C21C77-68ED-4E4B-B3D9-F04320E4E984}"/>
                  </a:ext>
                </a:extLst>
              </p:cNvPr>
              <p:cNvSpPr/>
              <p:nvPr/>
            </p:nvSpPr>
            <p:spPr>
              <a:xfrm flipH="1">
                <a:off x="2465959" y="3429000"/>
                <a:ext cx="465579" cy="389352"/>
              </a:xfrm>
              <a:custGeom>
                <a:avLst/>
                <a:gdLst>
                  <a:gd name="connsiteX0" fmla="*/ 687992 w 995134"/>
                  <a:gd name="connsiteY0" fmla="*/ 1054 h 684088"/>
                  <a:gd name="connsiteX1" fmla="*/ 664868 w 995134"/>
                  <a:gd name="connsiteY1" fmla="*/ 14399 h 684088"/>
                  <a:gd name="connsiteX2" fmla="*/ 506118 w 995134"/>
                  <a:gd name="connsiteY2" fmla="*/ 465249 h 684088"/>
                  <a:gd name="connsiteX3" fmla="*/ 497567 w 995134"/>
                  <a:gd name="connsiteY3" fmla="*/ 520020 h 684088"/>
                  <a:gd name="connsiteX4" fmla="*/ 489016 w 995134"/>
                  <a:gd name="connsiteY4" fmla="*/ 465249 h 684088"/>
                  <a:gd name="connsiteX5" fmla="*/ 330266 w 995134"/>
                  <a:gd name="connsiteY5" fmla="*/ 14399 h 684088"/>
                  <a:gd name="connsiteX6" fmla="*/ 158816 w 995134"/>
                  <a:gd name="connsiteY6" fmla="*/ 115999 h 684088"/>
                  <a:gd name="connsiteX7" fmla="*/ 323916 w 995134"/>
                  <a:gd name="connsiteY7" fmla="*/ 160449 h 684088"/>
                  <a:gd name="connsiteX8" fmla="*/ 419166 w 995134"/>
                  <a:gd name="connsiteY8" fmla="*/ 554149 h 684088"/>
                  <a:gd name="connsiteX9" fmla="*/ 177866 w 995134"/>
                  <a:gd name="connsiteY9" fmla="*/ 230299 h 684088"/>
                  <a:gd name="connsiteX10" fmla="*/ 66 w 995134"/>
                  <a:gd name="connsiteY10" fmla="*/ 376349 h 684088"/>
                  <a:gd name="connsiteX11" fmla="*/ 196916 w 995134"/>
                  <a:gd name="connsiteY11" fmla="*/ 369999 h 684088"/>
                  <a:gd name="connsiteX12" fmla="*/ 412816 w 995134"/>
                  <a:gd name="connsiteY12" fmla="*/ 636699 h 684088"/>
                  <a:gd name="connsiteX13" fmla="*/ 482666 w 995134"/>
                  <a:gd name="connsiteY13" fmla="*/ 668449 h 684088"/>
                  <a:gd name="connsiteX14" fmla="*/ 492588 w 995134"/>
                  <a:gd name="connsiteY14" fmla="*/ 639973 h 684088"/>
                  <a:gd name="connsiteX15" fmla="*/ 497567 w 995134"/>
                  <a:gd name="connsiteY15" fmla="*/ 611606 h 684088"/>
                  <a:gd name="connsiteX16" fmla="*/ 502546 w 995134"/>
                  <a:gd name="connsiteY16" fmla="*/ 639973 h 684088"/>
                  <a:gd name="connsiteX17" fmla="*/ 512468 w 995134"/>
                  <a:gd name="connsiteY17" fmla="*/ 668449 h 684088"/>
                  <a:gd name="connsiteX18" fmla="*/ 582318 w 995134"/>
                  <a:gd name="connsiteY18" fmla="*/ 636699 h 684088"/>
                  <a:gd name="connsiteX19" fmla="*/ 798218 w 995134"/>
                  <a:gd name="connsiteY19" fmla="*/ 369999 h 684088"/>
                  <a:gd name="connsiteX20" fmla="*/ 995068 w 995134"/>
                  <a:gd name="connsiteY20" fmla="*/ 376349 h 684088"/>
                  <a:gd name="connsiteX21" fmla="*/ 817268 w 995134"/>
                  <a:gd name="connsiteY21" fmla="*/ 230299 h 684088"/>
                  <a:gd name="connsiteX22" fmla="*/ 575968 w 995134"/>
                  <a:gd name="connsiteY22" fmla="*/ 554149 h 684088"/>
                  <a:gd name="connsiteX23" fmla="*/ 671218 w 995134"/>
                  <a:gd name="connsiteY23" fmla="*/ 160449 h 684088"/>
                  <a:gd name="connsiteX24" fmla="*/ 836318 w 995134"/>
                  <a:gd name="connsiteY24" fmla="*/ 115999 h 684088"/>
                  <a:gd name="connsiteX25" fmla="*/ 687992 w 995134"/>
                  <a:gd name="connsiteY25" fmla="*/ 1054 h 68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5134" h="684088">
                    <a:moveTo>
                      <a:pt x="687992" y="1054"/>
                    </a:moveTo>
                    <a:cubicBezTo>
                      <a:pt x="679569" y="2873"/>
                      <a:pt x="671747" y="7123"/>
                      <a:pt x="664868" y="14399"/>
                    </a:cubicBezTo>
                    <a:cubicBezTo>
                      <a:pt x="609835" y="72607"/>
                      <a:pt x="531518" y="356241"/>
                      <a:pt x="506118" y="465249"/>
                    </a:cubicBezTo>
                    <a:lnTo>
                      <a:pt x="497567" y="520020"/>
                    </a:lnTo>
                    <a:lnTo>
                      <a:pt x="489016" y="465249"/>
                    </a:lnTo>
                    <a:cubicBezTo>
                      <a:pt x="463616" y="356241"/>
                      <a:pt x="385299" y="72607"/>
                      <a:pt x="330266" y="14399"/>
                    </a:cubicBezTo>
                    <a:cubicBezTo>
                      <a:pt x="275233" y="-43809"/>
                      <a:pt x="159874" y="91657"/>
                      <a:pt x="158816" y="115999"/>
                    </a:cubicBezTo>
                    <a:cubicBezTo>
                      <a:pt x="157758" y="140341"/>
                      <a:pt x="280524" y="87424"/>
                      <a:pt x="323916" y="160449"/>
                    </a:cubicBezTo>
                    <a:cubicBezTo>
                      <a:pt x="367308" y="233474"/>
                      <a:pt x="443508" y="542507"/>
                      <a:pt x="419166" y="554149"/>
                    </a:cubicBezTo>
                    <a:cubicBezTo>
                      <a:pt x="394824" y="565791"/>
                      <a:pt x="247716" y="259932"/>
                      <a:pt x="177866" y="230299"/>
                    </a:cubicBezTo>
                    <a:cubicBezTo>
                      <a:pt x="108016" y="200666"/>
                      <a:pt x="-3109" y="353066"/>
                      <a:pt x="66" y="376349"/>
                    </a:cubicBezTo>
                    <a:cubicBezTo>
                      <a:pt x="3241" y="399632"/>
                      <a:pt x="128124" y="326607"/>
                      <a:pt x="196916" y="369999"/>
                    </a:cubicBezTo>
                    <a:cubicBezTo>
                      <a:pt x="265708" y="413391"/>
                      <a:pt x="365191" y="586957"/>
                      <a:pt x="412816" y="636699"/>
                    </a:cubicBezTo>
                    <a:cubicBezTo>
                      <a:pt x="460441" y="686441"/>
                      <a:pt x="469966" y="697024"/>
                      <a:pt x="482666" y="668449"/>
                    </a:cubicBezTo>
                    <a:cubicBezTo>
                      <a:pt x="485841" y="661306"/>
                      <a:pt x="489413" y="651847"/>
                      <a:pt x="492588" y="639973"/>
                    </a:cubicBezTo>
                    <a:lnTo>
                      <a:pt x="497567" y="611606"/>
                    </a:lnTo>
                    <a:lnTo>
                      <a:pt x="502546" y="639973"/>
                    </a:lnTo>
                    <a:cubicBezTo>
                      <a:pt x="505721" y="651847"/>
                      <a:pt x="509293" y="661306"/>
                      <a:pt x="512468" y="668449"/>
                    </a:cubicBezTo>
                    <a:cubicBezTo>
                      <a:pt x="525168" y="697024"/>
                      <a:pt x="534693" y="686441"/>
                      <a:pt x="582318" y="636699"/>
                    </a:cubicBezTo>
                    <a:cubicBezTo>
                      <a:pt x="629943" y="586957"/>
                      <a:pt x="729426" y="413391"/>
                      <a:pt x="798218" y="369999"/>
                    </a:cubicBezTo>
                    <a:cubicBezTo>
                      <a:pt x="867010" y="326607"/>
                      <a:pt x="991893" y="399632"/>
                      <a:pt x="995068" y="376349"/>
                    </a:cubicBezTo>
                    <a:cubicBezTo>
                      <a:pt x="998243" y="353066"/>
                      <a:pt x="887118" y="200666"/>
                      <a:pt x="817268" y="230299"/>
                    </a:cubicBezTo>
                    <a:cubicBezTo>
                      <a:pt x="747418" y="259932"/>
                      <a:pt x="600310" y="565791"/>
                      <a:pt x="575968" y="554149"/>
                    </a:cubicBezTo>
                    <a:cubicBezTo>
                      <a:pt x="551626" y="542507"/>
                      <a:pt x="627826" y="233474"/>
                      <a:pt x="671218" y="160449"/>
                    </a:cubicBezTo>
                    <a:cubicBezTo>
                      <a:pt x="714610" y="87424"/>
                      <a:pt x="837376" y="140341"/>
                      <a:pt x="836318" y="115999"/>
                    </a:cubicBezTo>
                    <a:cubicBezTo>
                      <a:pt x="835392" y="94700"/>
                      <a:pt x="746955" y="-11679"/>
                      <a:pt x="687992" y="1054"/>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grpSp>
        <p:grpSp>
          <p:nvGrpSpPr>
            <p:cNvPr id="107" name="Groep 106">
              <a:extLst>
                <a:ext uri="{FF2B5EF4-FFF2-40B4-BE49-F238E27FC236}">
                  <a16:creationId xmlns:a16="http://schemas.microsoft.com/office/drawing/2014/main" id="{3B17FD59-99D8-4A68-A10D-08C0D7DA571C}"/>
                </a:ext>
              </a:extLst>
            </p:cNvPr>
            <p:cNvGrpSpPr/>
            <p:nvPr/>
          </p:nvGrpSpPr>
          <p:grpSpPr>
            <a:xfrm>
              <a:off x="6938437" y="3633673"/>
              <a:ext cx="1239539" cy="309888"/>
              <a:chOff x="4651080" y="3845051"/>
              <a:chExt cx="1652719" cy="413184"/>
            </a:xfrm>
          </p:grpSpPr>
          <p:sp>
            <p:nvSpPr>
              <p:cNvPr id="80" name="Stroomdiagram: Document 79">
                <a:extLst>
                  <a:ext uri="{FF2B5EF4-FFF2-40B4-BE49-F238E27FC236}">
                    <a16:creationId xmlns:a16="http://schemas.microsoft.com/office/drawing/2014/main" id="{2FC05E31-79E0-4E45-8E6F-7C250B71E97F}"/>
                  </a:ext>
                </a:extLst>
              </p:cNvPr>
              <p:cNvSpPr/>
              <p:nvPr/>
            </p:nvSpPr>
            <p:spPr>
              <a:xfrm>
                <a:off x="4651080" y="3863570"/>
                <a:ext cx="1652719" cy="394665"/>
              </a:xfrm>
              <a:prstGeom prst="flowChartDocumen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sp>
            <p:nvSpPr>
              <p:cNvPr id="76" name="Vrije vorm: vorm 75">
                <a:extLst>
                  <a:ext uri="{FF2B5EF4-FFF2-40B4-BE49-F238E27FC236}">
                    <a16:creationId xmlns:a16="http://schemas.microsoft.com/office/drawing/2014/main" id="{CA71815C-E0A6-4DFF-9525-E4D5703E0634}"/>
                  </a:ext>
                </a:extLst>
              </p:cNvPr>
              <p:cNvSpPr/>
              <p:nvPr/>
            </p:nvSpPr>
            <p:spPr>
              <a:xfrm>
                <a:off x="4793116" y="3848185"/>
                <a:ext cx="1368648" cy="384914"/>
              </a:xfrm>
              <a:custGeom>
                <a:avLst/>
                <a:gdLst>
                  <a:gd name="connsiteX0" fmla="*/ 44187 w 1368648"/>
                  <a:gd name="connsiteY0" fmla="*/ 0 h 384914"/>
                  <a:gd name="connsiteX1" fmla="*/ 63875 w 1368648"/>
                  <a:gd name="connsiteY1" fmla="*/ 37 h 384914"/>
                  <a:gd name="connsiteX2" fmla="*/ 363372 w 1368648"/>
                  <a:gd name="connsiteY2" fmla="*/ 6148 h 384914"/>
                  <a:gd name="connsiteX3" fmla="*/ 428797 w 1368648"/>
                  <a:gd name="connsiteY3" fmla="*/ 6950 h 384914"/>
                  <a:gd name="connsiteX4" fmla="*/ 462386 w 1368648"/>
                  <a:gd name="connsiteY4" fmla="*/ 7214 h 384914"/>
                  <a:gd name="connsiteX5" fmla="*/ 488649 w 1368648"/>
                  <a:gd name="connsiteY5" fmla="*/ 14935 h 384914"/>
                  <a:gd name="connsiteX6" fmla="*/ 521775 w 1368648"/>
                  <a:gd name="connsiteY6" fmla="*/ 136575 h 384914"/>
                  <a:gd name="connsiteX7" fmla="*/ 1118033 w 1368648"/>
                  <a:gd name="connsiteY7" fmla="*/ 177003 h 384914"/>
                  <a:gd name="connsiteX8" fmla="*/ 1218541 w 1368648"/>
                  <a:gd name="connsiteY8" fmla="*/ 222594 h 384914"/>
                  <a:gd name="connsiteX9" fmla="*/ 1259191 w 1368648"/>
                  <a:gd name="connsiteY9" fmla="*/ 253593 h 384914"/>
                  <a:gd name="connsiteX10" fmla="*/ 1268353 w 1368648"/>
                  <a:gd name="connsiteY10" fmla="*/ 260972 h 384914"/>
                  <a:gd name="connsiteX11" fmla="*/ 1362832 w 1368648"/>
                  <a:gd name="connsiteY11" fmla="*/ 353754 h 384914"/>
                  <a:gd name="connsiteX12" fmla="*/ 1363473 w 1368648"/>
                  <a:gd name="connsiteY12" fmla="*/ 354420 h 384914"/>
                  <a:gd name="connsiteX13" fmla="*/ 1368338 w 1368648"/>
                  <a:gd name="connsiteY13" fmla="*/ 361408 h 384914"/>
                  <a:gd name="connsiteX14" fmla="*/ 1368648 w 1368648"/>
                  <a:gd name="connsiteY14" fmla="*/ 362606 h 384914"/>
                  <a:gd name="connsiteX15" fmla="*/ 1367822 w 1368648"/>
                  <a:gd name="connsiteY15" fmla="*/ 362723 h 384914"/>
                  <a:gd name="connsiteX16" fmla="*/ 1042551 w 1368648"/>
                  <a:gd name="connsiteY16" fmla="*/ 383283 h 384914"/>
                  <a:gd name="connsiteX17" fmla="*/ 761698 w 1368648"/>
                  <a:gd name="connsiteY17" fmla="*/ 215785 h 384914"/>
                  <a:gd name="connsiteX18" fmla="*/ 349754 w 1368648"/>
                  <a:gd name="connsiteY18" fmla="*/ 164115 h 384914"/>
                  <a:gd name="connsiteX19" fmla="*/ 342945 w 1368648"/>
                  <a:gd name="connsiteY19" fmla="*/ 53264 h 384914"/>
                  <a:gd name="connsiteX20" fmla="*/ 16007 w 1368648"/>
                  <a:gd name="connsiteY20" fmla="*/ 9860 h 384914"/>
                  <a:gd name="connsiteX21" fmla="*/ 2647 w 1368648"/>
                  <a:gd name="connsiteY21" fmla="*/ 8411 h 384914"/>
                  <a:gd name="connsiteX22" fmla="*/ 49 w 1368648"/>
                  <a:gd name="connsiteY22" fmla="*/ 7301 h 384914"/>
                  <a:gd name="connsiteX23" fmla="*/ 27901 w 1368648"/>
                  <a:gd name="connsiteY23" fmla="*/ 1041 h 384914"/>
                  <a:gd name="connsiteX24" fmla="*/ 44187 w 1368648"/>
                  <a:gd name="connsiteY24" fmla="*/ 0 h 38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8648" h="384914">
                    <a:moveTo>
                      <a:pt x="44187" y="0"/>
                    </a:moveTo>
                    <a:lnTo>
                      <a:pt x="63875" y="37"/>
                    </a:lnTo>
                    <a:cubicBezTo>
                      <a:pt x="160776" y="841"/>
                      <a:pt x="302343" y="4523"/>
                      <a:pt x="363372" y="6148"/>
                    </a:cubicBezTo>
                    <a:cubicBezTo>
                      <a:pt x="387784" y="6799"/>
                      <a:pt x="409458" y="6908"/>
                      <a:pt x="428797" y="6950"/>
                    </a:cubicBezTo>
                    <a:lnTo>
                      <a:pt x="462386" y="7214"/>
                    </a:lnTo>
                    <a:lnTo>
                      <a:pt x="488649" y="14935"/>
                    </a:lnTo>
                    <a:cubicBezTo>
                      <a:pt x="532126" y="38235"/>
                      <a:pt x="416877" y="109564"/>
                      <a:pt x="521775" y="136575"/>
                    </a:cubicBezTo>
                    <a:cubicBezTo>
                      <a:pt x="626672" y="163586"/>
                      <a:pt x="976560" y="138065"/>
                      <a:pt x="1118033" y="177003"/>
                    </a:cubicBezTo>
                    <a:cubicBezTo>
                      <a:pt x="1153401" y="186738"/>
                      <a:pt x="1187476" y="203225"/>
                      <a:pt x="1218541" y="222594"/>
                    </a:cubicBezTo>
                    <a:lnTo>
                      <a:pt x="1259191" y="253593"/>
                    </a:lnTo>
                    <a:lnTo>
                      <a:pt x="1268353" y="260972"/>
                    </a:lnTo>
                    <a:cubicBezTo>
                      <a:pt x="1312563" y="300828"/>
                      <a:pt x="1347624" y="337666"/>
                      <a:pt x="1362832" y="353754"/>
                    </a:cubicBezTo>
                    <a:lnTo>
                      <a:pt x="1363473" y="354420"/>
                    </a:lnTo>
                    <a:lnTo>
                      <a:pt x="1368338" y="361408"/>
                    </a:lnTo>
                    <a:lnTo>
                      <a:pt x="1368648" y="362606"/>
                    </a:lnTo>
                    <a:lnTo>
                      <a:pt x="1367822" y="362723"/>
                    </a:lnTo>
                    <a:cubicBezTo>
                      <a:pt x="1334572" y="366496"/>
                      <a:pt x="1054414" y="391449"/>
                      <a:pt x="1042551" y="383283"/>
                    </a:cubicBezTo>
                    <a:cubicBezTo>
                      <a:pt x="1029896" y="374574"/>
                      <a:pt x="877164" y="252313"/>
                      <a:pt x="761698" y="215785"/>
                    </a:cubicBezTo>
                    <a:cubicBezTo>
                      <a:pt x="646232" y="179257"/>
                      <a:pt x="419546" y="191202"/>
                      <a:pt x="349754" y="164115"/>
                    </a:cubicBezTo>
                    <a:cubicBezTo>
                      <a:pt x="279962" y="137028"/>
                      <a:pt x="407114" y="80156"/>
                      <a:pt x="342945" y="53264"/>
                    </a:cubicBezTo>
                    <a:cubicBezTo>
                      <a:pt x="294818" y="33095"/>
                      <a:pt x="107737" y="18756"/>
                      <a:pt x="16007" y="9860"/>
                    </a:cubicBezTo>
                    <a:lnTo>
                      <a:pt x="2647" y="8411"/>
                    </a:lnTo>
                    <a:lnTo>
                      <a:pt x="49" y="7301"/>
                    </a:lnTo>
                    <a:cubicBezTo>
                      <a:pt x="-814" y="4672"/>
                      <a:pt x="9969" y="2620"/>
                      <a:pt x="27901" y="1041"/>
                    </a:cubicBezTo>
                    <a:lnTo>
                      <a:pt x="44187" y="0"/>
                    </a:lnTo>
                    <a:close/>
                  </a:path>
                </a:pathLst>
              </a:custGeom>
              <a:solidFill>
                <a:schemeClr val="accent1">
                  <a:lumMod val="60000"/>
                  <a:lumOff val="40000"/>
                </a:schemeClr>
              </a:solidFill>
              <a:ln w="19050">
                <a:solidFill>
                  <a:srgbClr val="FFFFFF"/>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sp>
            <p:nvSpPr>
              <p:cNvPr id="73" name="Vrije vorm: vorm 72">
                <a:extLst>
                  <a:ext uri="{FF2B5EF4-FFF2-40B4-BE49-F238E27FC236}">
                    <a16:creationId xmlns:a16="http://schemas.microsoft.com/office/drawing/2014/main" id="{BD15C0D7-8082-4B5F-9FF8-420F7A117045}"/>
                  </a:ext>
                </a:extLst>
              </p:cNvPr>
              <p:cNvSpPr/>
              <p:nvPr/>
            </p:nvSpPr>
            <p:spPr>
              <a:xfrm>
                <a:off x="5256766" y="3845051"/>
                <a:ext cx="796805" cy="246379"/>
              </a:xfrm>
              <a:custGeom>
                <a:avLst/>
                <a:gdLst>
                  <a:gd name="connsiteX0" fmla="*/ 0 w 796805"/>
                  <a:gd name="connsiteY0" fmla="*/ 0 h 246379"/>
                  <a:gd name="connsiteX1" fmla="*/ 17822 w 796805"/>
                  <a:gd name="connsiteY1" fmla="*/ 140 h 246379"/>
                  <a:gd name="connsiteX2" fmla="*/ 88233 w 796805"/>
                  <a:gd name="connsiteY2" fmla="*/ 11159 h 246379"/>
                  <a:gd name="connsiteX3" fmla="*/ 115469 w 796805"/>
                  <a:gd name="connsiteY3" fmla="*/ 93059 h 246379"/>
                  <a:gd name="connsiteX4" fmla="*/ 605716 w 796805"/>
                  <a:gd name="connsiteY4" fmla="*/ 120279 h 246379"/>
                  <a:gd name="connsiteX5" fmla="*/ 708524 w 796805"/>
                  <a:gd name="connsiteY5" fmla="*/ 175278 h 246379"/>
                  <a:gd name="connsiteX6" fmla="*/ 796805 w 796805"/>
                  <a:gd name="connsiteY6" fmla="*/ 246379 h 246379"/>
                  <a:gd name="connsiteX7" fmla="*/ 756155 w 796805"/>
                  <a:gd name="connsiteY7" fmla="*/ 215380 h 246379"/>
                  <a:gd name="connsiteX8" fmla="*/ 655647 w 796805"/>
                  <a:gd name="connsiteY8" fmla="*/ 169789 h 246379"/>
                  <a:gd name="connsiteX9" fmla="*/ 59389 w 796805"/>
                  <a:gd name="connsiteY9" fmla="*/ 129361 h 246379"/>
                  <a:gd name="connsiteX10" fmla="*/ 26263 w 796805"/>
                  <a:gd name="connsiteY10" fmla="*/ 7721 h 246379"/>
                  <a:gd name="connsiteX11" fmla="*/ 0 w 796805"/>
                  <a:gd name="connsiteY11" fmla="*/ 0 h 24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805" h="246379">
                    <a:moveTo>
                      <a:pt x="0" y="0"/>
                    </a:moveTo>
                    <a:lnTo>
                      <a:pt x="17822" y="140"/>
                    </a:lnTo>
                    <a:cubicBezTo>
                      <a:pt x="47959" y="910"/>
                      <a:pt x="70360" y="3316"/>
                      <a:pt x="88233" y="11159"/>
                    </a:cubicBezTo>
                    <a:cubicBezTo>
                      <a:pt x="123980" y="26847"/>
                      <a:pt x="29221" y="74872"/>
                      <a:pt x="115469" y="93059"/>
                    </a:cubicBezTo>
                    <a:cubicBezTo>
                      <a:pt x="201716" y="111246"/>
                      <a:pt x="473521" y="76613"/>
                      <a:pt x="605716" y="120279"/>
                    </a:cubicBezTo>
                    <a:cubicBezTo>
                      <a:pt x="638765" y="131196"/>
                      <a:pt x="674091" y="151280"/>
                      <a:pt x="708524" y="175278"/>
                    </a:cubicBezTo>
                    <a:lnTo>
                      <a:pt x="796805" y="246379"/>
                    </a:lnTo>
                    <a:lnTo>
                      <a:pt x="756155" y="215380"/>
                    </a:lnTo>
                    <a:cubicBezTo>
                      <a:pt x="725090" y="196011"/>
                      <a:pt x="691015" y="179524"/>
                      <a:pt x="655647" y="169789"/>
                    </a:cubicBezTo>
                    <a:cubicBezTo>
                      <a:pt x="514174" y="130851"/>
                      <a:pt x="164286" y="156372"/>
                      <a:pt x="59389" y="129361"/>
                    </a:cubicBezTo>
                    <a:cubicBezTo>
                      <a:pt x="-45509" y="102350"/>
                      <a:pt x="69740" y="31021"/>
                      <a:pt x="26263" y="7721"/>
                    </a:cubicBezTo>
                    <a:lnTo>
                      <a:pt x="0" y="0"/>
                    </a:lnTo>
                    <a:close/>
                  </a:path>
                </a:pathLst>
              </a:cu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sp>
            <p:nvSpPr>
              <p:cNvPr id="72" name="Vrije vorm: vorm 71">
                <a:extLst>
                  <a:ext uri="{FF2B5EF4-FFF2-40B4-BE49-F238E27FC236}">
                    <a16:creationId xmlns:a16="http://schemas.microsoft.com/office/drawing/2014/main" id="{34468F3D-C58E-41B7-BB96-26678D5A6EA8}"/>
                  </a:ext>
                </a:extLst>
              </p:cNvPr>
              <p:cNvSpPr/>
              <p:nvPr/>
            </p:nvSpPr>
            <p:spPr>
              <a:xfrm>
                <a:off x="4798832" y="3852598"/>
                <a:ext cx="1367967" cy="380501"/>
              </a:xfrm>
              <a:custGeom>
                <a:avLst/>
                <a:gdLst>
                  <a:gd name="connsiteX0" fmla="*/ 0 w 1367967"/>
                  <a:gd name="connsiteY0" fmla="*/ 0 h 380501"/>
                  <a:gd name="connsiteX1" fmla="*/ 13360 w 1367967"/>
                  <a:gd name="connsiteY1" fmla="*/ 1449 h 380501"/>
                  <a:gd name="connsiteX2" fmla="*/ 340298 w 1367967"/>
                  <a:gd name="connsiteY2" fmla="*/ 44853 h 380501"/>
                  <a:gd name="connsiteX3" fmla="*/ 347107 w 1367967"/>
                  <a:gd name="connsiteY3" fmla="*/ 155704 h 380501"/>
                  <a:gd name="connsiteX4" fmla="*/ 759051 w 1367967"/>
                  <a:gd name="connsiteY4" fmla="*/ 207374 h 380501"/>
                  <a:gd name="connsiteX5" fmla="*/ 1039904 w 1367967"/>
                  <a:gd name="connsiteY5" fmla="*/ 374872 h 380501"/>
                  <a:gd name="connsiteX6" fmla="*/ 1365175 w 1367967"/>
                  <a:gd name="connsiteY6" fmla="*/ 354312 h 380501"/>
                  <a:gd name="connsiteX7" fmla="*/ 1366001 w 1367967"/>
                  <a:gd name="connsiteY7" fmla="*/ 354195 h 380501"/>
                  <a:gd name="connsiteX8" fmla="*/ 1367967 w 1367967"/>
                  <a:gd name="connsiteY8" fmla="*/ 361791 h 380501"/>
                  <a:gd name="connsiteX9" fmla="*/ 883508 w 1367967"/>
                  <a:gd name="connsiteY9" fmla="*/ 377455 h 380501"/>
                  <a:gd name="connsiteX10" fmla="*/ 742724 w 1367967"/>
                  <a:gd name="connsiteY10" fmla="*/ 299724 h 380501"/>
                  <a:gd name="connsiteX11" fmla="*/ 241702 w 1367967"/>
                  <a:gd name="connsiteY11" fmla="*/ 222983 h 380501"/>
                  <a:gd name="connsiteX12" fmla="*/ 233421 w 1367967"/>
                  <a:gd name="connsiteY12" fmla="*/ 58345 h 380501"/>
                  <a:gd name="connsiteX13" fmla="*/ 6864 w 1367967"/>
                  <a:gd name="connsiteY13" fmla="*/ 2932 h 380501"/>
                  <a:gd name="connsiteX14" fmla="*/ 0 w 1367967"/>
                  <a:gd name="connsiteY14" fmla="*/ 0 h 38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7967" h="380501">
                    <a:moveTo>
                      <a:pt x="0" y="0"/>
                    </a:moveTo>
                    <a:lnTo>
                      <a:pt x="13360" y="1449"/>
                    </a:lnTo>
                    <a:cubicBezTo>
                      <a:pt x="105090" y="10345"/>
                      <a:pt x="292171" y="24684"/>
                      <a:pt x="340298" y="44853"/>
                    </a:cubicBezTo>
                    <a:cubicBezTo>
                      <a:pt x="404467" y="71745"/>
                      <a:pt x="277315" y="128617"/>
                      <a:pt x="347107" y="155704"/>
                    </a:cubicBezTo>
                    <a:cubicBezTo>
                      <a:pt x="416899" y="182791"/>
                      <a:pt x="643585" y="170846"/>
                      <a:pt x="759051" y="207374"/>
                    </a:cubicBezTo>
                    <a:cubicBezTo>
                      <a:pt x="874517" y="243902"/>
                      <a:pt x="1027249" y="366163"/>
                      <a:pt x="1039904" y="374872"/>
                    </a:cubicBezTo>
                    <a:cubicBezTo>
                      <a:pt x="1051767" y="383038"/>
                      <a:pt x="1331925" y="358085"/>
                      <a:pt x="1365175" y="354312"/>
                    </a:cubicBezTo>
                    <a:lnTo>
                      <a:pt x="1366001" y="354195"/>
                    </a:lnTo>
                    <a:lnTo>
                      <a:pt x="1367967" y="361791"/>
                    </a:lnTo>
                    <a:cubicBezTo>
                      <a:pt x="1358306" y="369070"/>
                      <a:pt x="987715" y="387800"/>
                      <a:pt x="883508" y="377455"/>
                    </a:cubicBezTo>
                    <a:cubicBezTo>
                      <a:pt x="779301" y="367111"/>
                      <a:pt x="849692" y="325470"/>
                      <a:pt x="742724" y="299724"/>
                    </a:cubicBezTo>
                    <a:cubicBezTo>
                      <a:pt x="635757" y="273979"/>
                      <a:pt x="326586" y="263213"/>
                      <a:pt x="241702" y="222983"/>
                    </a:cubicBezTo>
                    <a:cubicBezTo>
                      <a:pt x="156818" y="182753"/>
                      <a:pt x="274138" y="95694"/>
                      <a:pt x="233421" y="58345"/>
                    </a:cubicBezTo>
                    <a:cubicBezTo>
                      <a:pt x="197794" y="25665"/>
                      <a:pt x="46455" y="12706"/>
                      <a:pt x="6864" y="2932"/>
                    </a:cubicBezTo>
                    <a:lnTo>
                      <a:pt x="0" y="0"/>
                    </a:lnTo>
                    <a:close/>
                  </a:path>
                </a:pathLst>
              </a:custGeom>
              <a:solidFill>
                <a:schemeClr val="accent1">
                  <a:lumMod val="40000"/>
                  <a:lumOff val="60000"/>
                </a:schemeClr>
              </a:solidFill>
              <a:ln w="19050">
                <a:solidFill>
                  <a:srgbClr val="FFFFFF"/>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sp>
            <p:nvSpPr>
              <p:cNvPr id="71" name="Vrije vorm: vorm 70">
                <a:extLst>
                  <a:ext uri="{FF2B5EF4-FFF2-40B4-BE49-F238E27FC236}">
                    <a16:creationId xmlns:a16="http://schemas.microsoft.com/office/drawing/2014/main" id="{684AECE1-5308-457D-93B3-C0C973DC4BDC}"/>
                  </a:ext>
                </a:extLst>
              </p:cNvPr>
              <p:cNvSpPr/>
              <p:nvPr/>
            </p:nvSpPr>
            <p:spPr>
              <a:xfrm>
                <a:off x="6053570" y="4091430"/>
                <a:ext cx="104282" cy="100827"/>
              </a:xfrm>
              <a:custGeom>
                <a:avLst/>
                <a:gdLst>
                  <a:gd name="connsiteX0" fmla="*/ 0 w 104282"/>
                  <a:gd name="connsiteY0" fmla="*/ 0 h 100827"/>
                  <a:gd name="connsiteX1" fmla="*/ 41808 w 104282"/>
                  <a:gd name="connsiteY1" fmla="*/ 31882 h 100827"/>
                  <a:gd name="connsiteX2" fmla="*/ 95928 w 104282"/>
                  <a:gd name="connsiteY2" fmla="*/ 88827 h 100827"/>
                  <a:gd name="connsiteX3" fmla="*/ 104282 w 104282"/>
                  <a:gd name="connsiteY3" fmla="*/ 100827 h 100827"/>
                  <a:gd name="connsiteX4" fmla="*/ 103641 w 104282"/>
                  <a:gd name="connsiteY4" fmla="*/ 100161 h 100827"/>
                  <a:gd name="connsiteX5" fmla="*/ 9162 w 104282"/>
                  <a:gd name="connsiteY5" fmla="*/ 7379 h 100827"/>
                  <a:gd name="connsiteX6" fmla="*/ 0 w 104282"/>
                  <a:gd name="connsiteY6" fmla="*/ 0 h 10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82" h="100827">
                    <a:moveTo>
                      <a:pt x="0" y="0"/>
                    </a:moveTo>
                    <a:lnTo>
                      <a:pt x="41808" y="31882"/>
                    </a:lnTo>
                    <a:cubicBezTo>
                      <a:pt x="65143" y="53144"/>
                      <a:pt x="83754" y="73416"/>
                      <a:pt x="95928" y="88827"/>
                    </a:cubicBezTo>
                    <a:lnTo>
                      <a:pt x="104282" y="100827"/>
                    </a:lnTo>
                    <a:lnTo>
                      <a:pt x="103641" y="100161"/>
                    </a:lnTo>
                    <a:cubicBezTo>
                      <a:pt x="88433" y="84073"/>
                      <a:pt x="53372" y="47235"/>
                      <a:pt x="9162" y="7379"/>
                    </a:cubicBezTo>
                    <a:lnTo>
                      <a:pt x="0" y="0"/>
                    </a:lnTo>
                    <a:close/>
                  </a:path>
                </a:pathLst>
              </a:cu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sp>
            <p:nvSpPr>
              <p:cNvPr id="70" name="Vrije vorm: vorm 69">
                <a:extLst>
                  <a:ext uri="{FF2B5EF4-FFF2-40B4-BE49-F238E27FC236}">
                    <a16:creationId xmlns:a16="http://schemas.microsoft.com/office/drawing/2014/main" id="{2F55A8A4-223C-4E17-9A74-4B5EDBE336C0}"/>
                  </a:ext>
                </a:extLst>
              </p:cNvPr>
              <p:cNvSpPr/>
              <p:nvPr/>
            </p:nvSpPr>
            <p:spPr>
              <a:xfrm>
                <a:off x="6157852" y="4192256"/>
                <a:ext cx="7554" cy="8186"/>
              </a:xfrm>
              <a:custGeom>
                <a:avLst/>
                <a:gdLst>
                  <a:gd name="connsiteX0" fmla="*/ 0 w 7554"/>
                  <a:gd name="connsiteY0" fmla="*/ 0 h 8186"/>
                  <a:gd name="connsiteX1" fmla="*/ 7554 w 7554"/>
                  <a:gd name="connsiteY1" fmla="*/ 7847 h 8186"/>
                  <a:gd name="connsiteX2" fmla="*/ 5175 w 7554"/>
                  <a:gd name="connsiteY2" fmla="*/ 8186 h 8186"/>
                  <a:gd name="connsiteX3" fmla="*/ 4865 w 7554"/>
                  <a:gd name="connsiteY3" fmla="*/ 6988 h 8186"/>
                  <a:gd name="connsiteX4" fmla="*/ 0 w 7554"/>
                  <a:gd name="connsiteY4" fmla="*/ 0 h 8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 h="8186">
                    <a:moveTo>
                      <a:pt x="0" y="0"/>
                    </a:moveTo>
                    <a:lnTo>
                      <a:pt x="7554" y="7847"/>
                    </a:lnTo>
                    <a:lnTo>
                      <a:pt x="5175" y="8186"/>
                    </a:lnTo>
                    <a:lnTo>
                      <a:pt x="4865" y="6988"/>
                    </a:lnTo>
                    <a:lnTo>
                      <a:pt x="0" y="0"/>
                    </a:lnTo>
                    <a:close/>
                  </a:path>
                </a:pathLst>
              </a:cu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grpSp>
        <p:grpSp>
          <p:nvGrpSpPr>
            <p:cNvPr id="109" name="Groep 108">
              <a:extLst>
                <a:ext uri="{FF2B5EF4-FFF2-40B4-BE49-F238E27FC236}">
                  <a16:creationId xmlns:a16="http://schemas.microsoft.com/office/drawing/2014/main" id="{CB48B611-8173-427F-90AB-F1DC2EE32487}"/>
                </a:ext>
              </a:extLst>
            </p:cNvPr>
            <p:cNvGrpSpPr/>
            <p:nvPr/>
          </p:nvGrpSpPr>
          <p:grpSpPr>
            <a:xfrm>
              <a:off x="3775339" y="3255001"/>
              <a:ext cx="1331961" cy="1034816"/>
              <a:chOff x="2735121" y="4537654"/>
              <a:chExt cx="1775948" cy="1379755"/>
            </a:xfrm>
          </p:grpSpPr>
          <p:sp>
            <p:nvSpPr>
              <p:cNvPr id="100" name="Stroomdiagram: Document 99">
                <a:extLst>
                  <a:ext uri="{FF2B5EF4-FFF2-40B4-BE49-F238E27FC236}">
                    <a16:creationId xmlns:a16="http://schemas.microsoft.com/office/drawing/2014/main" id="{EBCFFFDB-ADEC-4C16-8E1B-B0B18FDB2BA5}"/>
                  </a:ext>
                </a:extLst>
              </p:cNvPr>
              <p:cNvSpPr/>
              <p:nvPr/>
            </p:nvSpPr>
            <p:spPr>
              <a:xfrm>
                <a:off x="2965933" y="5346377"/>
                <a:ext cx="1229768" cy="309759"/>
              </a:xfrm>
              <a:prstGeom prst="flowChartDocumen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Georgia"/>
                  <a:ea typeface="+mn-ea"/>
                  <a:cs typeface="+mn-cs"/>
                </a:endParaRPr>
              </a:p>
            </p:txBody>
          </p:sp>
          <p:pic>
            <p:nvPicPr>
              <p:cNvPr id="82" name="Graphic 81" descr="Wegwijzer">
                <a:extLst>
                  <a:ext uri="{FF2B5EF4-FFF2-40B4-BE49-F238E27FC236}">
                    <a16:creationId xmlns:a16="http://schemas.microsoft.com/office/drawing/2014/main" id="{7F5E7A58-7732-44BF-A24A-4ACB5EB5AF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00400" y="4537654"/>
                <a:ext cx="914400" cy="914400"/>
              </a:xfrm>
              <a:prstGeom prst="rect">
                <a:avLst/>
              </a:prstGeom>
            </p:spPr>
          </p:pic>
          <p:pic>
            <p:nvPicPr>
              <p:cNvPr id="96" name="Graphic 95" descr="Hond">
                <a:extLst>
                  <a:ext uri="{FF2B5EF4-FFF2-40B4-BE49-F238E27FC236}">
                    <a16:creationId xmlns:a16="http://schemas.microsoft.com/office/drawing/2014/main" id="{19975ABB-22C7-4430-9E0E-E1ECFDD6022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832906" y="5239246"/>
                <a:ext cx="678163" cy="678163"/>
              </a:xfrm>
              <a:prstGeom prst="rect">
                <a:avLst/>
              </a:prstGeom>
            </p:spPr>
          </p:pic>
          <p:pic>
            <p:nvPicPr>
              <p:cNvPr id="98" name="Graphic 97" descr="Fietsen">
                <a:extLst>
                  <a:ext uri="{FF2B5EF4-FFF2-40B4-BE49-F238E27FC236}">
                    <a16:creationId xmlns:a16="http://schemas.microsoft.com/office/drawing/2014/main" id="{6F8F3377-AD61-41E1-8EB5-73F377C1FBC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735121" y="4782705"/>
                <a:ext cx="633053" cy="633053"/>
              </a:xfrm>
              <a:prstGeom prst="rect">
                <a:avLst/>
              </a:prstGeom>
            </p:spPr>
          </p:pic>
        </p:grpSp>
        <p:sp>
          <p:nvSpPr>
            <p:cNvPr id="111" name="Tekstvak 110">
              <a:extLst>
                <a:ext uri="{FF2B5EF4-FFF2-40B4-BE49-F238E27FC236}">
                  <a16:creationId xmlns:a16="http://schemas.microsoft.com/office/drawing/2014/main" id="{F574650B-6C0E-4B4C-B9AA-64D154838198}"/>
                </a:ext>
              </a:extLst>
            </p:cNvPr>
            <p:cNvSpPr txBox="1"/>
            <p:nvPr/>
          </p:nvSpPr>
          <p:spPr>
            <a:xfrm>
              <a:off x="6231437" y="1459131"/>
              <a:ext cx="2164756" cy="28121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nl-NL" sz="2000" b="1">
                  <a:solidFill>
                    <a:srgbClr val="1B143C"/>
                  </a:solidFill>
                  <a:latin typeface="Arial" panose="020B0604020202020204" pitchFamily="34" charset="0"/>
                  <a:cs typeface="Arial" panose="020B0604020202020204" pitchFamily="34" charset="0"/>
                </a:rPr>
                <a:t>B</a:t>
              </a:r>
              <a:r>
                <a:rPr kumimoji="0" lang="nl-NL" sz="2000" b="1" i="0" u="none" strike="noStrike" kern="1200" cap="none" spc="0" normalizeH="0" baseline="0" noProof="0">
                  <a:ln>
                    <a:noFill/>
                  </a:ln>
                  <a:solidFill>
                    <a:srgbClr val="1B143C"/>
                  </a:solidFill>
                  <a:effectLst/>
                  <a:uLnTx/>
                  <a:uFillTx/>
                  <a:latin typeface="Arial" panose="020B0604020202020204" pitchFamily="34" charset="0"/>
                  <a:cs typeface="Arial" panose="020B0604020202020204" pitchFamily="34" charset="0"/>
                </a:rPr>
                <a:t>ossen (M17)</a:t>
              </a:r>
            </a:p>
          </p:txBody>
        </p:sp>
        <p:sp>
          <p:nvSpPr>
            <p:cNvPr id="113" name="Tekstvak 112">
              <a:extLst>
                <a:ext uri="{FF2B5EF4-FFF2-40B4-BE49-F238E27FC236}">
                  <a16:creationId xmlns:a16="http://schemas.microsoft.com/office/drawing/2014/main" id="{0822FC8A-9FB6-4192-A062-BBAF0BB7D6B2}"/>
                </a:ext>
              </a:extLst>
            </p:cNvPr>
            <p:cNvSpPr txBox="1"/>
            <p:nvPr/>
          </p:nvSpPr>
          <p:spPr>
            <a:xfrm>
              <a:off x="302417" y="1435641"/>
              <a:ext cx="2158322" cy="4975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NL" sz="2000" b="1" i="0" u="none" strike="noStrike" kern="1200" cap="none" spc="0" normalizeH="0" baseline="0" noProof="0">
                  <a:ln>
                    <a:noFill/>
                  </a:ln>
                  <a:solidFill>
                    <a:srgbClr val="1B143C"/>
                  </a:solidFill>
                  <a:effectLst/>
                  <a:uLnTx/>
                  <a:uFillTx/>
                  <a:latin typeface="Arial" panose="020B0604020202020204" pitchFamily="34" charset="0"/>
                  <a:cs typeface="Arial" panose="020B0604020202020204" pitchFamily="34" charset="0"/>
                </a:rPr>
                <a:t>Heide &amp; stuifzand (M18)</a:t>
              </a:r>
            </a:p>
          </p:txBody>
        </p:sp>
        <p:sp>
          <p:nvSpPr>
            <p:cNvPr id="115" name="Tekstvak 114">
              <a:extLst>
                <a:ext uri="{FF2B5EF4-FFF2-40B4-BE49-F238E27FC236}">
                  <a16:creationId xmlns:a16="http://schemas.microsoft.com/office/drawing/2014/main" id="{8DD46D1C-BF18-4524-8949-AEA352E37295}"/>
                </a:ext>
              </a:extLst>
            </p:cNvPr>
            <p:cNvSpPr txBox="1"/>
            <p:nvPr/>
          </p:nvSpPr>
          <p:spPr>
            <a:xfrm>
              <a:off x="6490765" y="4103414"/>
              <a:ext cx="2164756" cy="28121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NL" sz="2000" b="1" i="0" u="none" strike="noStrike" kern="1200" cap="none" spc="0" normalizeH="0" baseline="0" noProof="0">
                  <a:ln>
                    <a:noFill/>
                  </a:ln>
                  <a:solidFill>
                    <a:srgbClr val="1B143C"/>
                  </a:solidFill>
                  <a:effectLst/>
                  <a:uLnTx/>
                  <a:uFillTx/>
                  <a:latin typeface="Arial" panose="020B0604020202020204" pitchFamily="34" charset="0"/>
                  <a:cs typeface="Arial" panose="020B0604020202020204" pitchFamily="34" charset="0"/>
                </a:rPr>
                <a:t>Beken (M15)</a:t>
              </a:r>
            </a:p>
          </p:txBody>
        </p:sp>
        <p:sp>
          <p:nvSpPr>
            <p:cNvPr id="117" name="Tekstvak 116">
              <a:extLst>
                <a:ext uri="{FF2B5EF4-FFF2-40B4-BE49-F238E27FC236}">
                  <a16:creationId xmlns:a16="http://schemas.microsoft.com/office/drawing/2014/main" id="{B0FF9B17-8290-4C2F-AFA9-2B733E923C6C}"/>
                </a:ext>
              </a:extLst>
            </p:cNvPr>
            <p:cNvSpPr txBox="1"/>
            <p:nvPr/>
          </p:nvSpPr>
          <p:spPr>
            <a:xfrm>
              <a:off x="375710" y="4043249"/>
              <a:ext cx="2329819" cy="67058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NL" sz="2000" b="1" i="0" u="none" strike="noStrike" kern="1200" cap="none" spc="0" normalizeH="0" baseline="0" noProof="0">
                  <a:ln>
                    <a:noFill/>
                  </a:ln>
                  <a:solidFill>
                    <a:srgbClr val="1B143C"/>
                  </a:solidFill>
                  <a:effectLst/>
                  <a:uLnTx/>
                  <a:uFillTx/>
                  <a:latin typeface="Arial" panose="020B0604020202020204" pitchFamily="34" charset="0"/>
                  <a:cs typeface="Arial" panose="020B0604020202020204" pitchFamily="34" charset="0"/>
                </a:rPr>
                <a:t>Vennen &amp; venen (M21)</a:t>
              </a:r>
            </a:p>
            <a:p>
              <a:pPr marL="0" marR="0" lvl="0" indent="0" defTabSz="457200" rtl="0" eaLnBrk="1" fontAlgn="base" latinLnBrk="0" hangingPunct="1">
                <a:lnSpc>
                  <a:spcPct val="100000"/>
                </a:lnSpc>
                <a:spcBef>
                  <a:spcPct val="0"/>
                </a:spcBef>
                <a:spcAft>
                  <a:spcPct val="0"/>
                </a:spcAft>
                <a:buClrTx/>
                <a:buSzTx/>
                <a:buFontTx/>
                <a:buNone/>
                <a:tabLst/>
                <a:defRPr/>
              </a:pPr>
              <a:r>
                <a:rPr lang="nl-NL" sz="1600">
                  <a:solidFill>
                    <a:srgbClr val="1B143C"/>
                  </a:solidFill>
                  <a:latin typeface="Arial" panose="020B0604020202020204" pitchFamily="34" charset="0"/>
                  <a:cs typeface="Arial" panose="020B0604020202020204" pitchFamily="34" charset="0"/>
                </a:rPr>
                <a:t>	</a:t>
              </a:r>
              <a:endParaRPr kumimoji="0" lang="nl-NL" sz="1600" i="0" u="none" strike="noStrike" kern="1200" cap="none" spc="0" normalizeH="0" baseline="0" noProof="0">
                <a:ln>
                  <a:noFill/>
                </a:ln>
                <a:solidFill>
                  <a:srgbClr val="1B143C"/>
                </a:solidFill>
                <a:effectLst/>
                <a:uLnTx/>
                <a:uFillTx/>
                <a:latin typeface="Arial" panose="020B0604020202020204" pitchFamily="34" charset="0"/>
                <a:cs typeface="Arial" panose="020B0604020202020204" pitchFamily="34" charset="0"/>
              </a:endParaRPr>
            </a:p>
          </p:txBody>
        </p:sp>
        <p:sp>
          <p:nvSpPr>
            <p:cNvPr id="119" name="Tekstvak 118">
              <a:extLst>
                <a:ext uri="{FF2B5EF4-FFF2-40B4-BE49-F238E27FC236}">
                  <a16:creationId xmlns:a16="http://schemas.microsoft.com/office/drawing/2014/main" id="{3BF63037-FA55-4034-A7C0-AB3C0667DC14}"/>
                </a:ext>
              </a:extLst>
            </p:cNvPr>
            <p:cNvSpPr txBox="1"/>
            <p:nvPr/>
          </p:nvSpPr>
          <p:spPr>
            <a:xfrm>
              <a:off x="3087395" y="4218456"/>
              <a:ext cx="2459507" cy="93016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NL" sz="2000" b="1" i="0" u="none" strike="noStrike" kern="1200" cap="none" spc="0" normalizeH="0" baseline="0" noProof="0">
                  <a:ln>
                    <a:noFill/>
                  </a:ln>
                  <a:solidFill>
                    <a:srgbClr val="1B143C"/>
                  </a:solidFill>
                  <a:effectLst/>
                  <a:uLnTx/>
                  <a:uFillTx/>
                  <a:latin typeface="Arial" panose="020B0604020202020204" pitchFamily="34" charset="0"/>
                  <a:cs typeface="Arial" panose="020B0604020202020204" pitchFamily="34" charset="0"/>
                </a:rPr>
                <a:t>Recreatiezonering (M22 en M23)</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nl-NL" sz="2000" b="1">
                <a:solidFill>
                  <a:srgbClr val="1B143C"/>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2000" b="1" i="0" u="none" strike="noStrike" kern="1200" cap="none" spc="0" normalizeH="0" baseline="0" noProof="0">
                <a:ln>
                  <a:noFill/>
                </a:ln>
                <a:solidFill>
                  <a:srgbClr val="1B143C"/>
                </a:solidFill>
                <a:effectLst/>
                <a:uLnTx/>
                <a:uFillTx/>
                <a:latin typeface="Arial" panose="020B0604020202020204" pitchFamily="34" charset="0"/>
                <a:cs typeface="Arial" panose="020B0604020202020204" pitchFamily="34" charset="0"/>
              </a:endParaRPr>
            </a:p>
          </p:txBody>
        </p:sp>
        <p:cxnSp>
          <p:nvCxnSpPr>
            <p:cNvPr id="3" name="Rechte verbindingslijn 2">
              <a:extLst>
                <a:ext uri="{FF2B5EF4-FFF2-40B4-BE49-F238E27FC236}">
                  <a16:creationId xmlns:a16="http://schemas.microsoft.com/office/drawing/2014/main" id="{D5177438-558A-453E-B880-C3BED99B67C0}"/>
                </a:ext>
              </a:extLst>
            </p:cNvPr>
            <p:cNvCxnSpPr>
              <a:cxnSpLocks/>
            </p:cNvCxnSpPr>
            <p:nvPr/>
          </p:nvCxnSpPr>
          <p:spPr>
            <a:xfrm flipH="1">
              <a:off x="2143031" y="2488785"/>
              <a:ext cx="379286" cy="832661"/>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Rechte verbindingslijn 5">
              <a:extLst>
                <a:ext uri="{FF2B5EF4-FFF2-40B4-BE49-F238E27FC236}">
                  <a16:creationId xmlns:a16="http://schemas.microsoft.com/office/drawing/2014/main" id="{41DAB4DE-B5D5-4D4A-A8B6-1A07C475CB49}"/>
                </a:ext>
              </a:extLst>
            </p:cNvPr>
            <p:cNvCxnSpPr>
              <a:cxnSpLocks/>
            </p:cNvCxnSpPr>
            <p:nvPr/>
          </p:nvCxnSpPr>
          <p:spPr>
            <a:xfrm flipH="1">
              <a:off x="4868330" y="2499886"/>
              <a:ext cx="413916" cy="929114"/>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Rechte verbindingslijn 8">
              <a:extLst>
                <a:ext uri="{FF2B5EF4-FFF2-40B4-BE49-F238E27FC236}">
                  <a16:creationId xmlns:a16="http://schemas.microsoft.com/office/drawing/2014/main" id="{8A0E8B08-C1D9-4E79-A034-742081130628}"/>
                </a:ext>
              </a:extLst>
            </p:cNvPr>
            <p:cNvCxnSpPr>
              <a:cxnSpLocks/>
            </p:cNvCxnSpPr>
            <p:nvPr/>
          </p:nvCxnSpPr>
          <p:spPr>
            <a:xfrm>
              <a:off x="6243807" y="2507178"/>
              <a:ext cx="694630" cy="803632"/>
            </a:xfrm>
            <a:prstGeom prst="line">
              <a:avLst/>
            </a:prstGeom>
          </p:spPr>
          <p:style>
            <a:lnRef idx="2">
              <a:schemeClr val="accent1"/>
            </a:lnRef>
            <a:fillRef idx="0">
              <a:schemeClr val="accent1"/>
            </a:fillRef>
            <a:effectRef idx="1">
              <a:schemeClr val="accent1"/>
            </a:effectRef>
            <a:fontRef idx="minor">
              <a:schemeClr val="tx1"/>
            </a:fontRef>
          </p:style>
        </p:cxnSp>
        <p:pic>
          <p:nvPicPr>
            <p:cNvPr id="23" name="Afbeelding 22">
              <a:extLst>
                <a:ext uri="{FF2B5EF4-FFF2-40B4-BE49-F238E27FC236}">
                  <a16:creationId xmlns:a16="http://schemas.microsoft.com/office/drawing/2014/main" id="{0EC54329-0850-4F84-A43C-DD6FE70773E2}"/>
                </a:ext>
              </a:extLst>
            </p:cNvPr>
            <p:cNvPicPr>
              <a:picLocks noChangeAspect="1"/>
            </p:cNvPicPr>
            <p:nvPr/>
          </p:nvPicPr>
          <p:blipFill>
            <a:blip r:embed="rId15"/>
            <a:stretch>
              <a:fillRect/>
            </a:stretch>
          </p:blipFill>
          <p:spPr>
            <a:xfrm rot="3296023">
              <a:off x="3916837" y="1122945"/>
              <a:ext cx="621067" cy="1044476"/>
            </a:xfrm>
            <a:prstGeom prst="rect">
              <a:avLst/>
            </a:prstGeom>
          </p:spPr>
        </p:pic>
        <p:pic>
          <p:nvPicPr>
            <p:cNvPr id="8" name="Afbeelding 7">
              <a:extLst>
                <a:ext uri="{FF2B5EF4-FFF2-40B4-BE49-F238E27FC236}">
                  <a16:creationId xmlns:a16="http://schemas.microsoft.com/office/drawing/2014/main" id="{AFC9FF2B-66DD-4E0F-8511-989E9C157AE1}"/>
                </a:ext>
              </a:extLst>
            </p:cNvPr>
            <p:cNvPicPr>
              <a:picLocks noChangeAspect="1"/>
            </p:cNvPicPr>
            <p:nvPr/>
          </p:nvPicPr>
          <p:blipFill>
            <a:blip r:embed="rId16"/>
            <a:stretch>
              <a:fillRect/>
            </a:stretch>
          </p:blipFill>
          <p:spPr>
            <a:xfrm>
              <a:off x="5282135" y="3443764"/>
              <a:ext cx="1158340" cy="1036410"/>
            </a:xfrm>
            <a:prstGeom prst="rect">
              <a:avLst/>
            </a:prstGeom>
          </p:spPr>
        </p:pic>
        <p:pic>
          <p:nvPicPr>
            <p:cNvPr id="10" name="Afbeelding 9">
              <a:extLst>
                <a:ext uri="{FF2B5EF4-FFF2-40B4-BE49-F238E27FC236}">
                  <a16:creationId xmlns:a16="http://schemas.microsoft.com/office/drawing/2014/main" id="{41CBE853-7478-48A6-BA1D-9C76EF5BF955}"/>
                </a:ext>
              </a:extLst>
            </p:cNvPr>
            <p:cNvPicPr>
              <a:picLocks noChangeAspect="1"/>
            </p:cNvPicPr>
            <p:nvPr/>
          </p:nvPicPr>
          <p:blipFill>
            <a:blip r:embed="rId16"/>
            <a:stretch>
              <a:fillRect/>
            </a:stretch>
          </p:blipFill>
          <p:spPr>
            <a:xfrm>
              <a:off x="2685747" y="3454802"/>
              <a:ext cx="1158340" cy="1036410"/>
            </a:xfrm>
            <a:prstGeom prst="rect">
              <a:avLst/>
            </a:prstGeom>
          </p:spPr>
        </p:pic>
        <p:pic>
          <p:nvPicPr>
            <p:cNvPr id="13" name="Afbeelding 12">
              <a:extLst>
                <a:ext uri="{FF2B5EF4-FFF2-40B4-BE49-F238E27FC236}">
                  <a16:creationId xmlns:a16="http://schemas.microsoft.com/office/drawing/2014/main" id="{D055F597-8853-4FFF-9377-B2AE54E42A6C}"/>
                </a:ext>
              </a:extLst>
            </p:cNvPr>
            <p:cNvPicPr>
              <a:picLocks noChangeAspect="1"/>
            </p:cNvPicPr>
            <p:nvPr/>
          </p:nvPicPr>
          <p:blipFill>
            <a:blip r:embed="rId17"/>
            <a:stretch>
              <a:fillRect/>
            </a:stretch>
          </p:blipFill>
          <p:spPr>
            <a:xfrm>
              <a:off x="3550319" y="2404762"/>
              <a:ext cx="365792" cy="1018120"/>
            </a:xfrm>
            <a:prstGeom prst="rect">
              <a:avLst/>
            </a:prstGeom>
          </p:spPr>
        </p:pic>
      </p:grpSp>
    </p:spTree>
    <p:extLst>
      <p:ext uri="{BB962C8B-B14F-4D97-AF65-F5344CB8AC3E}">
        <p14:creationId xmlns:p14="http://schemas.microsoft.com/office/powerpoint/2010/main" val="379783845"/>
      </p:ext>
    </p:extLst>
  </p:cSld>
  <p:clrMapOvr>
    <a:masterClrMapping/>
  </p:clrMapOvr>
  <mc:AlternateContent xmlns:mc="http://schemas.openxmlformats.org/markup-compatibility/2006" xmlns:p14="http://schemas.microsoft.com/office/powerpoint/2010/main">
    <mc:Choice Requires="p14">
      <p:transition spd="slow" p14:dur="2000" advTm="65864"/>
    </mc:Choice>
    <mc:Fallback xmlns="">
      <p:transition spd="slow" advTm="6586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1" descr="Afbeelding met tekst, buitenshuis, water, plant&#10;&#10;Automatisch gegenereerde beschrijving">
            <a:extLst>
              <a:ext uri="{FF2B5EF4-FFF2-40B4-BE49-F238E27FC236}">
                <a16:creationId xmlns:a16="http://schemas.microsoft.com/office/drawing/2014/main" id="{752B857A-6E98-126F-EECE-AB52438C41F8}"/>
              </a:ext>
            </a:extLst>
          </p:cNvPr>
          <p:cNvPicPr>
            <a:picLocks noGrp="1" noChangeAspect="1"/>
          </p:cNvPicPr>
          <p:nvPr>
            <p:ph sz="quarter" idx="14"/>
          </p:nvPr>
        </p:nvPicPr>
        <p:blipFill>
          <a:blip r:embed="rId3"/>
          <a:stretch>
            <a:fillRect/>
          </a:stretch>
        </p:blipFill>
        <p:spPr>
          <a:xfrm>
            <a:off x="1058696" y="3665725"/>
            <a:ext cx="2263803" cy="3192275"/>
          </a:xfrm>
        </p:spPr>
      </p:pic>
      <p:pic>
        <p:nvPicPr>
          <p:cNvPr id="7" name="Afbeelding 6" descr="Afbeelding met tekst, bloem, buitenshuis, hemel&#10;&#10;Automatisch gegenereerde beschrijving">
            <a:extLst>
              <a:ext uri="{FF2B5EF4-FFF2-40B4-BE49-F238E27FC236}">
                <a16:creationId xmlns:a16="http://schemas.microsoft.com/office/drawing/2014/main" id="{866A3693-8C4F-97F7-1DBA-F339422CB5B7}"/>
              </a:ext>
            </a:extLst>
          </p:cNvPr>
          <p:cNvPicPr>
            <a:picLocks noChangeAspect="1"/>
          </p:cNvPicPr>
          <p:nvPr/>
        </p:nvPicPr>
        <p:blipFill>
          <a:blip r:embed="rId4"/>
          <a:stretch>
            <a:fillRect/>
          </a:stretch>
        </p:blipFill>
        <p:spPr>
          <a:xfrm>
            <a:off x="6379514" y="282167"/>
            <a:ext cx="2250516" cy="3207537"/>
          </a:xfrm>
          <a:prstGeom prst="rect">
            <a:avLst/>
          </a:prstGeom>
        </p:spPr>
      </p:pic>
      <p:pic>
        <p:nvPicPr>
          <p:cNvPr id="8" name="Afbeelding 7" descr="Afbeelding met tekst, hemel, buitenshuis, plant&#10;&#10;Automatisch gegenereerde beschrijving">
            <a:extLst>
              <a:ext uri="{FF2B5EF4-FFF2-40B4-BE49-F238E27FC236}">
                <a16:creationId xmlns:a16="http://schemas.microsoft.com/office/drawing/2014/main" id="{CF02AB28-4DEF-00C4-C368-619567F6B04A}"/>
              </a:ext>
            </a:extLst>
          </p:cNvPr>
          <p:cNvPicPr>
            <a:picLocks noChangeAspect="1"/>
          </p:cNvPicPr>
          <p:nvPr/>
        </p:nvPicPr>
        <p:blipFill>
          <a:blip r:embed="rId5"/>
          <a:stretch>
            <a:fillRect/>
          </a:stretch>
        </p:blipFill>
        <p:spPr>
          <a:xfrm>
            <a:off x="5821501" y="3666070"/>
            <a:ext cx="2264973" cy="3191930"/>
          </a:xfrm>
          <a:prstGeom prst="rect">
            <a:avLst/>
          </a:prstGeom>
        </p:spPr>
      </p:pic>
      <p:sp>
        <p:nvSpPr>
          <p:cNvPr id="3" name="Titel 2">
            <a:extLst>
              <a:ext uri="{FF2B5EF4-FFF2-40B4-BE49-F238E27FC236}">
                <a16:creationId xmlns:a16="http://schemas.microsoft.com/office/drawing/2014/main" id="{BEEC5E84-F8C3-F7AF-2C72-85D030702956}"/>
              </a:ext>
            </a:extLst>
          </p:cNvPr>
          <p:cNvSpPr>
            <a:spLocks noGrp="1"/>
          </p:cNvSpPr>
          <p:nvPr>
            <p:ph type="title"/>
          </p:nvPr>
        </p:nvSpPr>
        <p:spPr>
          <a:xfrm>
            <a:off x="567531" y="136525"/>
            <a:ext cx="8008937" cy="486534"/>
          </a:xfrm>
        </p:spPr>
        <p:txBody>
          <a:bodyPr lIns="0" tIns="0" rIns="0" bIns="0">
            <a:noAutofit/>
          </a:bodyPr>
          <a:lstStyle/>
          <a:p>
            <a:pPr algn="ctr"/>
            <a:r>
              <a:rPr lang="nl-NL" sz="3000" b="1">
                <a:latin typeface="Calibri" panose="020F0502020204030204" pitchFamily="34" charset="0"/>
                <a:cs typeface="Calibri" panose="020F0502020204030204" pitchFamily="34" charset="0"/>
              </a:rPr>
              <a:t>5 herstelprogramma's </a:t>
            </a:r>
          </a:p>
        </p:txBody>
      </p:sp>
      <p:sp>
        <p:nvSpPr>
          <p:cNvPr id="4" name="Tijdelijke aanduiding voor dianummer 3">
            <a:extLst>
              <a:ext uri="{FF2B5EF4-FFF2-40B4-BE49-F238E27FC236}">
                <a16:creationId xmlns:a16="http://schemas.microsoft.com/office/drawing/2014/main" id="{CA789964-FB2E-CFCB-96A5-7CFC255BB034}"/>
              </a:ext>
            </a:extLst>
          </p:cNvPr>
          <p:cNvSpPr>
            <a:spLocks noGrp="1"/>
          </p:cNvSpPr>
          <p:nvPr>
            <p:ph type="sldNum" sz="quarter" idx="15"/>
          </p:nvPr>
        </p:nvSpPr>
        <p:spPr>
          <a:xfrm>
            <a:off x="6553200" y="6356350"/>
            <a:ext cx="2133600" cy="365125"/>
          </a:xfrm>
        </p:spPr>
        <p:txBody>
          <a:bodyPr wrap="square" anchor="ctr">
            <a:normAutofit/>
          </a:bodyPr>
          <a:lstStyle/>
          <a:p>
            <a:pPr>
              <a:spcAft>
                <a:spcPts val="600"/>
              </a:spcAft>
              <a:defRPr/>
            </a:pPr>
            <a:fld id="{5C607779-D8D7-3B4A-9FD2-C764F6A3213E}" type="slidenum">
              <a:rPr lang="en-US"/>
              <a:pPr>
                <a:spcAft>
                  <a:spcPts val="600"/>
                </a:spcAft>
                <a:defRPr/>
              </a:pPr>
              <a:t>6</a:t>
            </a:fld>
            <a:endParaRPr lang="en-US"/>
          </a:p>
        </p:txBody>
      </p:sp>
      <p:pic>
        <p:nvPicPr>
          <p:cNvPr id="9" name="Afbeelding 8">
            <a:extLst>
              <a:ext uri="{FF2B5EF4-FFF2-40B4-BE49-F238E27FC236}">
                <a16:creationId xmlns:a16="http://schemas.microsoft.com/office/drawing/2014/main" id="{76692E58-7797-3C0F-A208-54C02EC39806}"/>
              </a:ext>
            </a:extLst>
          </p:cNvPr>
          <p:cNvPicPr>
            <a:picLocks noChangeAspect="1"/>
          </p:cNvPicPr>
          <p:nvPr/>
        </p:nvPicPr>
        <p:blipFill>
          <a:blip r:embed="rId6"/>
          <a:stretch>
            <a:fillRect/>
          </a:stretch>
        </p:blipFill>
        <p:spPr>
          <a:xfrm>
            <a:off x="3376061" y="859306"/>
            <a:ext cx="2391878" cy="3181613"/>
          </a:xfrm>
          <a:prstGeom prst="rect">
            <a:avLst/>
          </a:prstGeom>
        </p:spPr>
      </p:pic>
      <p:pic>
        <p:nvPicPr>
          <p:cNvPr id="5" name="Afbeelding 4" descr="Afbeelding met tekst, boom, plant, buitenshuis&#10;&#10;Automatisch gegenereerde beschrijving">
            <a:extLst>
              <a:ext uri="{FF2B5EF4-FFF2-40B4-BE49-F238E27FC236}">
                <a16:creationId xmlns:a16="http://schemas.microsoft.com/office/drawing/2014/main" id="{70F3BDDA-2EBD-392E-51DC-0808843D7AB3}"/>
              </a:ext>
            </a:extLst>
          </p:cNvPr>
          <p:cNvPicPr>
            <a:picLocks noChangeAspect="1"/>
          </p:cNvPicPr>
          <p:nvPr/>
        </p:nvPicPr>
        <p:blipFill>
          <a:blip r:embed="rId7"/>
          <a:stretch>
            <a:fillRect/>
          </a:stretch>
        </p:blipFill>
        <p:spPr>
          <a:xfrm>
            <a:off x="336774" y="259235"/>
            <a:ext cx="2369799" cy="3333081"/>
          </a:xfrm>
          <a:prstGeom prst="rect">
            <a:avLst/>
          </a:prstGeom>
        </p:spPr>
      </p:pic>
    </p:spTree>
    <p:extLst>
      <p:ext uri="{BB962C8B-B14F-4D97-AF65-F5344CB8AC3E}">
        <p14:creationId xmlns:p14="http://schemas.microsoft.com/office/powerpoint/2010/main" val="3482719369"/>
      </p:ext>
    </p:extLst>
  </p:cSld>
  <p:clrMapOvr>
    <a:masterClrMapping/>
  </p:clrMapOvr>
  <mc:AlternateContent xmlns:mc="http://schemas.openxmlformats.org/markup-compatibility/2006" xmlns:p14="http://schemas.microsoft.com/office/powerpoint/2010/main">
    <mc:Choice Requires="p14">
      <p:transition spd="slow" p14:dur="2000" advTm="41613"/>
    </mc:Choice>
    <mc:Fallback xmlns="">
      <p:transition spd="slow" advTm="4161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6AD5654-C9F1-404A-9B6C-2C73D4206BD8}"/>
              </a:ext>
            </a:extLst>
          </p:cNvPr>
          <p:cNvSpPr>
            <a:spLocks noGrp="1"/>
          </p:cNvSpPr>
          <p:nvPr>
            <p:ph type="title"/>
          </p:nvPr>
        </p:nvSpPr>
        <p:spPr>
          <a:xfrm>
            <a:off x="304800" y="131701"/>
            <a:ext cx="8981411" cy="1145556"/>
          </a:xfrm>
        </p:spPr>
        <p:txBody>
          <a:bodyPr lIns="0" tIns="0" rIns="0" bIns="0" anchor="t"/>
          <a:lstStyle/>
          <a:p>
            <a:r>
              <a:rPr lang="nl-NL" sz="3000" b="1">
                <a:latin typeface="Calibri"/>
                <a:ea typeface="MS PGothic"/>
                <a:cs typeface="Calibri"/>
              </a:rPr>
              <a:t>Recreatiezoneringsplan </a:t>
            </a:r>
            <a:br>
              <a:rPr lang="nl-NL" sz="3000" b="1">
                <a:latin typeface="Calibri" panose="020F0502020204030204" pitchFamily="34" charset="0"/>
                <a:cs typeface="Calibri" panose="020F0502020204030204" pitchFamily="34" charset="0"/>
              </a:rPr>
            </a:br>
            <a:endParaRPr lang="nl-NL" sz="3000" b="1">
              <a:latin typeface="Calibri" panose="020F0502020204030204" pitchFamily="34" charset="0"/>
              <a:cs typeface="Calibri" panose="020F0502020204030204" pitchFamily="34" charset="0"/>
            </a:endParaRPr>
          </a:p>
        </p:txBody>
      </p:sp>
      <p:pic>
        <p:nvPicPr>
          <p:cNvPr id="9" name="Afbeelding 8">
            <a:extLst>
              <a:ext uri="{FF2B5EF4-FFF2-40B4-BE49-F238E27FC236}">
                <a16:creationId xmlns:a16="http://schemas.microsoft.com/office/drawing/2014/main" id="{B56FF7B9-0D12-502E-F5A4-1C5994313218}"/>
              </a:ext>
            </a:extLst>
          </p:cNvPr>
          <p:cNvPicPr>
            <a:picLocks noChangeAspect="1"/>
          </p:cNvPicPr>
          <p:nvPr/>
        </p:nvPicPr>
        <p:blipFill>
          <a:blip r:embed="rId3"/>
          <a:stretch>
            <a:fillRect/>
          </a:stretch>
        </p:blipFill>
        <p:spPr>
          <a:xfrm>
            <a:off x="7640266" y="34122"/>
            <a:ext cx="1066892" cy="792549"/>
          </a:xfrm>
          <a:prstGeom prst="rect">
            <a:avLst/>
          </a:prstGeom>
        </p:spPr>
      </p:pic>
      <p:grpSp>
        <p:nvGrpSpPr>
          <p:cNvPr id="11" name="Groep 10">
            <a:extLst>
              <a:ext uri="{FF2B5EF4-FFF2-40B4-BE49-F238E27FC236}">
                <a16:creationId xmlns:a16="http://schemas.microsoft.com/office/drawing/2014/main" id="{00D68498-5EE6-1D69-07C3-AAE626366A5E}"/>
              </a:ext>
            </a:extLst>
          </p:cNvPr>
          <p:cNvGrpSpPr/>
          <p:nvPr/>
        </p:nvGrpSpPr>
        <p:grpSpPr>
          <a:xfrm>
            <a:off x="5363662" y="1841073"/>
            <a:ext cx="4462744" cy="4029024"/>
            <a:chOff x="4205166" y="971087"/>
            <a:chExt cx="5618664" cy="5569058"/>
          </a:xfrm>
        </p:grpSpPr>
        <p:pic>
          <p:nvPicPr>
            <p:cNvPr id="1028" name="Picture 4">
              <a:extLst>
                <a:ext uri="{FF2B5EF4-FFF2-40B4-BE49-F238E27FC236}">
                  <a16:creationId xmlns:a16="http://schemas.microsoft.com/office/drawing/2014/main" id="{5B025B40-45C5-409C-8CE6-DF6B77784C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05166" y="974083"/>
              <a:ext cx="229552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1264FF1F-B624-616B-4B40-99A50D71236C}"/>
                </a:ext>
              </a:extLst>
            </p:cNvPr>
            <p:cNvPicPr>
              <a:picLocks noChangeAspect="1"/>
            </p:cNvPicPr>
            <p:nvPr/>
          </p:nvPicPr>
          <p:blipFill>
            <a:blip r:embed="rId5"/>
            <a:stretch>
              <a:fillRect/>
            </a:stretch>
          </p:blipFill>
          <p:spPr>
            <a:xfrm>
              <a:off x="5787109" y="971087"/>
              <a:ext cx="2351351" cy="1478941"/>
            </a:xfrm>
            <a:prstGeom prst="rect">
              <a:avLst/>
            </a:prstGeom>
          </p:spPr>
        </p:pic>
        <p:pic>
          <p:nvPicPr>
            <p:cNvPr id="1030" name="Picture 6">
              <a:extLst>
                <a:ext uri="{FF2B5EF4-FFF2-40B4-BE49-F238E27FC236}">
                  <a16:creationId xmlns:a16="http://schemas.microsoft.com/office/drawing/2014/main" id="{90EC38C1-AF29-4E1C-AFC7-A1AC4BF5DE8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20072" y="5005199"/>
              <a:ext cx="2321369" cy="1534946"/>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40E474B6-A572-0B30-7E83-BA8BB07A7966}"/>
                </a:ext>
              </a:extLst>
            </p:cNvPr>
            <p:cNvPicPr>
              <a:picLocks noChangeAspect="1"/>
            </p:cNvPicPr>
            <p:nvPr/>
          </p:nvPicPr>
          <p:blipFill>
            <a:blip r:embed="rId7"/>
            <a:stretch>
              <a:fillRect/>
            </a:stretch>
          </p:blipFill>
          <p:spPr>
            <a:xfrm>
              <a:off x="6495484" y="4478316"/>
              <a:ext cx="2707810" cy="2028244"/>
            </a:xfrm>
            <a:prstGeom prst="rect">
              <a:avLst/>
            </a:prstGeom>
          </p:spPr>
        </p:pic>
        <p:pic>
          <p:nvPicPr>
            <p:cNvPr id="5" name="Afbeelding 4">
              <a:extLst>
                <a:ext uri="{FF2B5EF4-FFF2-40B4-BE49-F238E27FC236}">
                  <a16:creationId xmlns:a16="http://schemas.microsoft.com/office/drawing/2014/main" id="{2CE08B89-106E-3AF3-5662-9017F72B1CE6}"/>
                </a:ext>
              </a:extLst>
            </p:cNvPr>
            <p:cNvPicPr>
              <a:picLocks noChangeAspect="1"/>
            </p:cNvPicPr>
            <p:nvPr/>
          </p:nvPicPr>
          <p:blipFill>
            <a:blip r:embed="rId8"/>
            <a:stretch>
              <a:fillRect/>
            </a:stretch>
          </p:blipFill>
          <p:spPr>
            <a:xfrm>
              <a:off x="6452597" y="3614387"/>
              <a:ext cx="2707810" cy="1801009"/>
            </a:xfrm>
            <a:prstGeom prst="rect">
              <a:avLst/>
            </a:prstGeom>
          </p:spPr>
        </p:pic>
        <p:pic>
          <p:nvPicPr>
            <p:cNvPr id="6" name="Afbeelding 5">
              <a:extLst>
                <a:ext uri="{FF2B5EF4-FFF2-40B4-BE49-F238E27FC236}">
                  <a16:creationId xmlns:a16="http://schemas.microsoft.com/office/drawing/2014/main" id="{3BBCD8AF-F4B8-1F58-233A-A0B6E46300A6}"/>
                </a:ext>
              </a:extLst>
            </p:cNvPr>
            <p:cNvPicPr>
              <a:picLocks noChangeAspect="1"/>
            </p:cNvPicPr>
            <p:nvPr/>
          </p:nvPicPr>
          <p:blipFill>
            <a:blip r:embed="rId9"/>
            <a:stretch>
              <a:fillRect/>
            </a:stretch>
          </p:blipFill>
          <p:spPr>
            <a:xfrm>
              <a:off x="4220072" y="3611627"/>
              <a:ext cx="2286198" cy="1524132"/>
            </a:xfrm>
            <a:prstGeom prst="rect">
              <a:avLst/>
            </a:prstGeom>
          </p:spPr>
        </p:pic>
        <p:pic>
          <p:nvPicPr>
            <p:cNvPr id="7" name="Afbeelding 6">
              <a:extLst>
                <a:ext uri="{FF2B5EF4-FFF2-40B4-BE49-F238E27FC236}">
                  <a16:creationId xmlns:a16="http://schemas.microsoft.com/office/drawing/2014/main" id="{75FDDEB1-653C-CE12-3FE6-8ADE6C85FC1D}"/>
                </a:ext>
              </a:extLst>
            </p:cNvPr>
            <p:cNvPicPr>
              <a:picLocks noChangeAspect="1"/>
            </p:cNvPicPr>
            <p:nvPr/>
          </p:nvPicPr>
          <p:blipFill>
            <a:blip r:embed="rId10"/>
            <a:stretch>
              <a:fillRect/>
            </a:stretch>
          </p:blipFill>
          <p:spPr>
            <a:xfrm>
              <a:off x="6215911" y="2438096"/>
              <a:ext cx="1908678" cy="1261823"/>
            </a:xfrm>
            <a:prstGeom prst="rect">
              <a:avLst/>
            </a:prstGeom>
          </p:spPr>
        </p:pic>
        <p:pic>
          <p:nvPicPr>
            <p:cNvPr id="10" name="Afbeelding 9">
              <a:extLst>
                <a:ext uri="{FF2B5EF4-FFF2-40B4-BE49-F238E27FC236}">
                  <a16:creationId xmlns:a16="http://schemas.microsoft.com/office/drawing/2014/main" id="{8C163EE8-26EA-5055-742F-52B4BFC1835E}"/>
                </a:ext>
              </a:extLst>
            </p:cNvPr>
            <p:cNvPicPr>
              <a:picLocks noChangeAspect="1"/>
            </p:cNvPicPr>
            <p:nvPr/>
          </p:nvPicPr>
          <p:blipFill>
            <a:blip r:embed="rId11"/>
            <a:stretch>
              <a:fillRect/>
            </a:stretch>
          </p:blipFill>
          <p:spPr>
            <a:xfrm>
              <a:off x="4205166" y="2458912"/>
              <a:ext cx="2010745" cy="1261822"/>
            </a:xfrm>
            <a:prstGeom prst="rect">
              <a:avLst/>
            </a:prstGeom>
          </p:spPr>
        </p:pic>
        <p:pic>
          <p:nvPicPr>
            <p:cNvPr id="4" name="Afbeelding 3">
              <a:extLst>
                <a:ext uri="{FF2B5EF4-FFF2-40B4-BE49-F238E27FC236}">
                  <a16:creationId xmlns:a16="http://schemas.microsoft.com/office/drawing/2014/main" id="{67F0DFEF-DA2C-2097-28E6-ADA60633EE42}"/>
                </a:ext>
              </a:extLst>
            </p:cNvPr>
            <p:cNvPicPr>
              <a:picLocks noChangeAspect="1"/>
            </p:cNvPicPr>
            <p:nvPr/>
          </p:nvPicPr>
          <p:blipFill>
            <a:blip r:embed="rId12"/>
            <a:stretch>
              <a:fillRect/>
            </a:stretch>
          </p:blipFill>
          <p:spPr>
            <a:xfrm>
              <a:off x="7780442" y="980844"/>
              <a:ext cx="2043388" cy="2699025"/>
            </a:xfrm>
            <a:prstGeom prst="rect">
              <a:avLst/>
            </a:prstGeom>
          </p:spPr>
        </p:pic>
      </p:grpSp>
      <p:pic>
        <p:nvPicPr>
          <p:cNvPr id="19" name="Picture 4" descr="Omslag Natuurbeheer- en zoneringsmaatregelen voor zeven aangewezen vogelsoorten in Natura 2000-gebied Veluwe. Hoofdrapport">
            <a:extLst>
              <a:ext uri="{FF2B5EF4-FFF2-40B4-BE49-F238E27FC236}">
                <a16:creationId xmlns:a16="http://schemas.microsoft.com/office/drawing/2014/main" id="{6E923994-F735-3189-0E39-7C2E6E084C1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62" y="980844"/>
            <a:ext cx="4146365" cy="5917507"/>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29C665C9-3E9C-D7D9-CC70-E0C04EEF87EE}"/>
              </a:ext>
            </a:extLst>
          </p:cNvPr>
          <p:cNvSpPr txBox="1"/>
          <p:nvPr/>
        </p:nvSpPr>
        <p:spPr>
          <a:xfrm>
            <a:off x="4268254" y="6239667"/>
            <a:ext cx="5384970" cy="338554"/>
          </a:xfrm>
          <a:prstGeom prst="rect">
            <a:avLst/>
          </a:prstGeom>
          <a:noFill/>
        </p:spPr>
        <p:txBody>
          <a:bodyPr wrap="square">
            <a:spAutoFit/>
          </a:bodyPr>
          <a:lstStyle/>
          <a:p>
            <a:r>
              <a:rPr lang="nl-NL" sz="1600" i="1"/>
              <a:t>Gebaseerd op broedvogelkarteringen periode 1988-2018 </a:t>
            </a:r>
          </a:p>
        </p:txBody>
      </p:sp>
    </p:spTree>
    <p:extLst>
      <p:ext uri="{BB962C8B-B14F-4D97-AF65-F5344CB8AC3E}">
        <p14:creationId xmlns:p14="http://schemas.microsoft.com/office/powerpoint/2010/main" val="1463459398"/>
      </p:ext>
    </p:extLst>
  </p:cSld>
  <p:clrMapOvr>
    <a:masterClrMapping/>
  </p:clrMapOvr>
  <mc:AlternateContent xmlns:mc="http://schemas.openxmlformats.org/markup-compatibility/2006" xmlns:p14="http://schemas.microsoft.com/office/powerpoint/2010/main">
    <mc:Choice Requires="p14">
      <p:transition spd="slow" p14:dur="2000" advTm="92846"/>
    </mc:Choice>
    <mc:Fallback xmlns="">
      <p:transition spd="slow" advTm="9284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FC177FE-11DA-4AAD-9136-70FF18728F5A}"/>
              </a:ext>
            </a:extLst>
          </p:cNvPr>
          <p:cNvPicPr>
            <a:picLocks noChangeAspect="1"/>
          </p:cNvPicPr>
          <p:nvPr/>
        </p:nvPicPr>
        <p:blipFill>
          <a:blip r:embed="rId3"/>
          <a:stretch>
            <a:fillRect/>
          </a:stretch>
        </p:blipFill>
        <p:spPr>
          <a:xfrm>
            <a:off x="0" y="87895"/>
            <a:ext cx="3495118" cy="5773186"/>
          </a:xfrm>
          <a:prstGeom prst="rect">
            <a:avLst/>
          </a:prstGeom>
        </p:spPr>
      </p:pic>
      <p:pic>
        <p:nvPicPr>
          <p:cNvPr id="6" name="Tijdelijke aanduiding voor inhoud 5" descr="Afbeelding met tekst&#10;&#10;Automatisch gegenereerde beschrijving">
            <a:extLst>
              <a:ext uri="{FF2B5EF4-FFF2-40B4-BE49-F238E27FC236}">
                <a16:creationId xmlns:a16="http://schemas.microsoft.com/office/drawing/2014/main" id="{3D91E0E0-3A8C-1B44-BD3D-B5135FCCA43D}"/>
              </a:ext>
            </a:extLst>
          </p:cNvPr>
          <p:cNvPicPr>
            <a:picLocks noGrp="1" noChangeAspect="1"/>
          </p:cNvPicPr>
          <p:nvPr>
            <p:ph sz="quarter" idx="13"/>
          </p:nvPr>
        </p:nvPicPr>
        <p:blipFill>
          <a:blip r:embed="rId4" cstate="email">
            <a:extLst>
              <a:ext uri="{28A0092B-C50C-407E-A947-70E740481C1C}">
                <a14:useLocalDpi xmlns:a14="http://schemas.microsoft.com/office/drawing/2010/main"/>
              </a:ext>
            </a:extLst>
          </a:blip>
          <a:stretch>
            <a:fillRect/>
          </a:stretch>
        </p:blipFill>
        <p:spPr>
          <a:xfrm>
            <a:off x="2464908" y="609946"/>
            <a:ext cx="2466341" cy="3713163"/>
          </a:xfrm>
        </p:spPr>
      </p:pic>
      <p:sp>
        <p:nvSpPr>
          <p:cNvPr id="4" name="Tekstvak 3">
            <a:extLst>
              <a:ext uri="{FF2B5EF4-FFF2-40B4-BE49-F238E27FC236}">
                <a16:creationId xmlns:a16="http://schemas.microsoft.com/office/drawing/2014/main" id="{5DFD58B2-9E96-4407-95DA-C5B183404941}"/>
              </a:ext>
            </a:extLst>
          </p:cNvPr>
          <p:cNvSpPr txBox="1"/>
          <p:nvPr/>
        </p:nvSpPr>
        <p:spPr>
          <a:xfrm>
            <a:off x="407773" y="148281"/>
            <a:ext cx="3989282" cy="461665"/>
          </a:xfrm>
          <a:prstGeom prst="rect">
            <a:avLst/>
          </a:prstGeom>
          <a:noFill/>
        </p:spPr>
        <p:txBody>
          <a:bodyPr wrap="square" lIns="91440" tIns="45720" rIns="91440" bIns="45720" rtlCol="0" anchor="t">
            <a:spAutoFit/>
          </a:bodyPr>
          <a:lstStyle/>
          <a:p>
            <a:r>
              <a:rPr lang="nl-NL" b="1">
                <a:latin typeface="Calibri"/>
                <a:ea typeface="MS PGothic"/>
              </a:rPr>
              <a:t>Zoneringskaart Veluwe</a:t>
            </a:r>
          </a:p>
        </p:txBody>
      </p:sp>
      <p:pic>
        <p:nvPicPr>
          <p:cNvPr id="3" name="Afbeelding 2">
            <a:extLst>
              <a:ext uri="{FF2B5EF4-FFF2-40B4-BE49-F238E27FC236}">
                <a16:creationId xmlns:a16="http://schemas.microsoft.com/office/drawing/2014/main" id="{C132BCF5-366C-18DC-FE0A-A6204D2EB636}"/>
              </a:ext>
            </a:extLst>
          </p:cNvPr>
          <p:cNvPicPr>
            <a:picLocks noChangeAspect="1"/>
          </p:cNvPicPr>
          <p:nvPr/>
        </p:nvPicPr>
        <p:blipFill>
          <a:blip r:embed="rId5"/>
          <a:stretch>
            <a:fillRect/>
          </a:stretch>
        </p:blipFill>
        <p:spPr>
          <a:xfrm>
            <a:off x="287995" y="6047162"/>
            <a:ext cx="4109060" cy="810838"/>
          </a:xfrm>
          <a:prstGeom prst="rect">
            <a:avLst/>
          </a:prstGeom>
        </p:spPr>
      </p:pic>
      <p:sp>
        <p:nvSpPr>
          <p:cNvPr id="12" name="Tijdelijke aanduiding voor inhoud 2">
            <a:extLst>
              <a:ext uri="{FF2B5EF4-FFF2-40B4-BE49-F238E27FC236}">
                <a16:creationId xmlns:a16="http://schemas.microsoft.com/office/drawing/2014/main" id="{B8F7B22E-CA26-9999-E587-8D8C0AC71CF1}"/>
              </a:ext>
            </a:extLst>
          </p:cNvPr>
          <p:cNvSpPr txBox="1">
            <a:spLocks/>
          </p:cNvSpPr>
          <p:nvPr/>
        </p:nvSpPr>
        <p:spPr>
          <a:xfrm>
            <a:off x="4858964" y="791041"/>
            <a:ext cx="4284702" cy="6187473"/>
          </a:xfrm>
          <a:prstGeom prst="rect">
            <a:avLst/>
          </a:prstGeom>
        </p:spPr>
        <p:txBody>
          <a:bodyPr vert="horz" lIns="0" tIns="45720" rIns="0" bIns="45720" anchor="t"/>
          <a:lstStyle>
            <a:lvl1pPr marL="252000" indent="-252000" algn="l" defTabSz="457200" rtl="0" eaLnBrk="1" fontAlgn="base" hangingPunct="1">
              <a:lnSpc>
                <a:spcPts val="2400"/>
              </a:lnSpc>
              <a:spcBef>
                <a:spcPct val="20000"/>
              </a:spcBef>
              <a:spcAft>
                <a:spcPct val="0"/>
              </a:spcAft>
              <a:buClrTx/>
              <a:buFont typeface="Arial"/>
              <a:buChar char="•"/>
              <a:defRPr sz="2400" kern="1200">
                <a:solidFill>
                  <a:schemeClr val="tx1"/>
                </a:solidFill>
                <a:latin typeface="Georgia"/>
                <a:ea typeface="MS PGothic" pitchFamily="34" charset="-128"/>
                <a:cs typeface="MS PGothic" charset="0"/>
              </a:defRPr>
            </a:lvl1pPr>
            <a:lvl2pPr marL="504000" indent="-252000" algn="l" defTabSz="457200" rtl="0" eaLnBrk="1" fontAlgn="base" hangingPunct="1">
              <a:lnSpc>
                <a:spcPts val="2400"/>
              </a:lnSpc>
              <a:spcBef>
                <a:spcPct val="20000"/>
              </a:spcBef>
              <a:spcAft>
                <a:spcPct val="0"/>
              </a:spcAft>
              <a:buClrTx/>
              <a:buFont typeface="Lucida Grande"/>
              <a:buChar char="–"/>
              <a:defRPr sz="2400" kern="1200">
                <a:solidFill>
                  <a:schemeClr val="tx1"/>
                </a:solidFill>
                <a:latin typeface="Georgia"/>
                <a:ea typeface="MS PGothic" pitchFamily="34" charset="-128"/>
                <a:cs typeface="MS PGothic" charset="0"/>
              </a:defRPr>
            </a:lvl2pPr>
            <a:lvl3pPr marL="756000" indent="-252000" algn="l" defTabSz="457200" rtl="0" eaLnBrk="1" fontAlgn="base" hangingPunct="1">
              <a:lnSpc>
                <a:spcPts val="2400"/>
              </a:lnSpc>
              <a:spcBef>
                <a:spcPct val="20000"/>
              </a:spcBef>
              <a:spcAft>
                <a:spcPct val="0"/>
              </a:spcAft>
              <a:buClrTx/>
              <a:buFont typeface="Wingdings" charset="2"/>
              <a:buChar char="§"/>
              <a:defRPr sz="2400" kern="1200">
                <a:solidFill>
                  <a:schemeClr val="tx1"/>
                </a:solidFill>
                <a:latin typeface="Georgia"/>
                <a:ea typeface="MS PGothic" pitchFamily="34" charset="-128"/>
                <a:cs typeface="MS PGothic" charset="0"/>
              </a:defRPr>
            </a:lvl3pPr>
            <a:lvl4pPr marL="1008000" indent="-252000" algn="l" defTabSz="457200" rtl="0" eaLnBrk="1" fontAlgn="base" hangingPunct="1">
              <a:lnSpc>
                <a:spcPts val="2400"/>
              </a:lnSpc>
              <a:spcBef>
                <a:spcPct val="20000"/>
              </a:spcBef>
              <a:spcAft>
                <a:spcPct val="0"/>
              </a:spcAft>
              <a:buClrTx/>
              <a:buFont typeface="Arial"/>
              <a:buChar char="•"/>
              <a:defRPr sz="2400" kern="1200">
                <a:solidFill>
                  <a:schemeClr val="tx1"/>
                </a:solidFill>
                <a:latin typeface="Georgia"/>
                <a:ea typeface="MS PGothic" pitchFamily="34" charset="-128"/>
                <a:cs typeface="MS PGothic" charset="0"/>
              </a:defRPr>
            </a:lvl4pPr>
            <a:lvl5pPr marL="1260000" indent="-252000" algn="l" defTabSz="457200" rtl="0" eaLnBrk="1" fontAlgn="base" hangingPunct="1">
              <a:lnSpc>
                <a:spcPts val="2400"/>
              </a:lnSpc>
              <a:spcBef>
                <a:spcPct val="20000"/>
              </a:spcBef>
              <a:spcAft>
                <a:spcPct val="0"/>
              </a:spcAft>
              <a:buClrTx/>
              <a:buFont typeface="Lucida Grande"/>
              <a:buChar char="–"/>
              <a:defRPr sz="2400" kern="1200">
                <a:solidFill>
                  <a:schemeClr val="tx1"/>
                </a:solidFill>
                <a:latin typeface="Georgia"/>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nl-NL" sz="1600" b="1" dirty="0">
                <a:latin typeface="Calibri"/>
                <a:ea typeface="MS PGothic"/>
                <a:cs typeface="Calibri"/>
              </a:rPr>
              <a:t>Maatregelen uitgevoerd door terreineigenaren</a:t>
            </a:r>
          </a:p>
          <a:p>
            <a:pPr marL="342900" indent="-342900">
              <a:lnSpc>
                <a:spcPct val="100000"/>
              </a:lnSpc>
              <a:buFont typeface="+mj-lt"/>
              <a:buAutoNum type="arabicPeriod"/>
            </a:pPr>
            <a:r>
              <a:rPr lang="nl-NL" sz="1600" dirty="0">
                <a:latin typeface="Calibri"/>
                <a:ea typeface="MS PGothic"/>
                <a:cs typeface="Calibri"/>
              </a:rPr>
              <a:t>Padenstructuur en toegankelijkheid</a:t>
            </a:r>
          </a:p>
          <a:p>
            <a:pPr marL="342900" indent="-342900">
              <a:lnSpc>
                <a:spcPct val="100000"/>
              </a:lnSpc>
              <a:buFont typeface="+mj-lt"/>
              <a:buAutoNum type="arabicPeriod"/>
            </a:pPr>
            <a:r>
              <a:rPr lang="nl-NL" sz="1600" dirty="0">
                <a:latin typeface="Calibri"/>
                <a:ea typeface="MS PGothic"/>
                <a:cs typeface="Calibri"/>
              </a:rPr>
              <a:t>Routes: wandelen, fietsen, MTB, ruiters</a:t>
            </a:r>
          </a:p>
          <a:p>
            <a:pPr marL="342900" indent="-342900">
              <a:lnSpc>
                <a:spcPct val="100000"/>
              </a:lnSpc>
              <a:buFont typeface="+mj-lt"/>
              <a:buAutoNum type="arabicPeriod"/>
            </a:pPr>
            <a:r>
              <a:rPr lang="nl-NL" sz="1600" dirty="0">
                <a:latin typeface="Calibri"/>
                <a:ea typeface="MS PGothic"/>
                <a:cs typeface="Calibri"/>
              </a:rPr>
              <a:t>Aanpassen openbare wegen en parkeerplaatsen</a:t>
            </a:r>
          </a:p>
          <a:p>
            <a:pPr marL="342900" indent="-342900">
              <a:lnSpc>
                <a:spcPct val="100000"/>
              </a:lnSpc>
              <a:buFont typeface="+mj-lt"/>
              <a:buAutoNum type="arabicPeriod"/>
            </a:pPr>
            <a:r>
              <a:rPr lang="nl-NL" sz="1600" dirty="0">
                <a:latin typeface="Calibri"/>
                <a:ea typeface="MS PGothic"/>
                <a:cs typeface="Calibri"/>
              </a:rPr>
              <a:t>Verplaatsen en/of opwaarderen recreatieve voorzieningen</a:t>
            </a:r>
          </a:p>
          <a:p>
            <a:pPr marL="342900" indent="-342900">
              <a:lnSpc>
                <a:spcPct val="100000"/>
              </a:lnSpc>
              <a:buFont typeface="+mj-lt"/>
              <a:buAutoNum type="arabicPeriod"/>
            </a:pPr>
            <a:r>
              <a:rPr lang="nl-NL" sz="1600" dirty="0">
                <a:latin typeface="Calibri"/>
                <a:ea typeface="MS PGothic"/>
                <a:cs typeface="Calibri"/>
              </a:rPr>
              <a:t>Realiseren nieuwe recreatieve voorzieningen</a:t>
            </a:r>
          </a:p>
          <a:p>
            <a:pPr marL="342900" indent="-342900">
              <a:lnSpc>
                <a:spcPct val="100000"/>
              </a:lnSpc>
              <a:buFont typeface="+mj-lt"/>
              <a:buAutoNum type="arabicPeriod"/>
            </a:pPr>
            <a:r>
              <a:rPr lang="nl-NL" sz="1600" dirty="0">
                <a:latin typeface="Calibri"/>
                <a:ea typeface="MS PGothic"/>
                <a:cs typeface="Calibri"/>
              </a:rPr>
              <a:t>Communicatie en bebording</a:t>
            </a:r>
          </a:p>
          <a:p>
            <a:pPr marL="342900" indent="-342900">
              <a:lnSpc>
                <a:spcPct val="100000"/>
              </a:lnSpc>
              <a:buFont typeface="+mj-lt"/>
              <a:buAutoNum type="arabicPeriod"/>
            </a:pPr>
            <a:r>
              <a:rPr lang="nl-NL" sz="1600" dirty="0">
                <a:latin typeface="Calibri"/>
                <a:ea typeface="MS PGothic"/>
                <a:cs typeface="Calibri"/>
              </a:rPr>
              <a:t>Toezicht en handhaving</a:t>
            </a:r>
          </a:p>
          <a:p>
            <a:pPr marL="0" indent="0">
              <a:lnSpc>
                <a:spcPct val="100000"/>
              </a:lnSpc>
              <a:buNone/>
            </a:pPr>
            <a:endParaRPr lang="nl-NL" sz="1600" dirty="0">
              <a:latin typeface="Calibri" panose="020F0502020204030204" pitchFamily="34" charset="0"/>
              <a:cs typeface="Calibri" panose="020F0502020204030204" pitchFamily="34" charset="0"/>
            </a:endParaRPr>
          </a:p>
          <a:p>
            <a:pPr marL="0" indent="0">
              <a:lnSpc>
                <a:spcPct val="100000"/>
              </a:lnSpc>
              <a:buNone/>
            </a:pPr>
            <a:r>
              <a:rPr lang="nl-NL" sz="1600" b="1" dirty="0" err="1">
                <a:latin typeface="Calibri"/>
                <a:ea typeface="MS PGothic"/>
                <a:cs typeface="Calibri"/>
              </a:rPr>
              <a:t>Veluwebrede</a:t>
            </a:r>
            <a:r>
              <a:rPr lang="nl-NL" sz="1600" b="1" dirty="0">
                <a:latin typeface="Calibri"/>
                <a:ea typeface="MS PGothic"/>
                <a:cs typeface="Calibri"/>
              </a:rPr>
              <a:t> provinciale projecten</a:t>
            </a:r>
          </a:p>
          <a:p>
            <a:pPr marL="342900" indent="-342900">
              <a:lnSpc>
                <a:spcPct val="100000"/>
              </a:lnSpc>
              <a:buFont typeface="+mj-lt"/>
              <a:buAutoNum type="arabicPeriod"/>
            </a:pPr>
            <a:r>
              <a:rPr lang="nl-NL" sz="1600" dirty="0">
                <a:latin typeface="Calibri"/>
                <a:ea typeface="MS PGothic"/>
                <a:cs typeface="Calibri"/>
              </a:rPr>
              <a:t>Monitoring van broedvogels</a:t>
            </a:r>
          </a:p>
          <a:p>
            <a:pPr marL="342900" indent="-342900">
              <a:lnSpc>
                <a:spcPct val="100000"/>
              </a:lnSpc>
              <a:buFont typeface="+mj-lt"/>
              <a:buAutoNum type="arabicPeriod"/>
            </a:pPr>
            <a:r>
              <a:rPr lang="nl-NL" sz="1600" dirty="0">
                <a:latin typeface="Calibri"/>
                <a:ea typeface="MS PGothic"/>
                <a:cs typeface="Calibri"/>
              </a:rPr>
              <a:t>Monitoren van bezoekersaantallen</a:t>
            </a:r>
          </a:p>
          <a:p>
            <a:pPr marL="342900" indent="-342900">
              <a:lnSpc>
                <a:spcPct val="100000"/>
              </a:lnSpc>
              <a:buFont typeface="+mj-lt"/>
              <a:buAutoNum type="arabicPeriod"/>
            </a:pPr>
            <a:r>
              <a:rPr lang="nl-NL" sz="1600" dirty="0">
                <a:latin typeface="Calibri"/>
                <a:ea typeface="MS PGothic"/>
                <a:cs typeface="Calibri"/>
              </a:rPr>
              <a:t>Inventarisatie &amp; kaders voor evenementen in natuurterreinen</a:t>
            </a:r>
          </a:p>
          <a:p>
            <a:pPr marL="342900" indent="-342900">
              <a:lnSpc>
                <a:spcPct val="100000"/>
              </a:lnSpc>
              <a:buFont typeface="+mj-lt"/>
              <a:buAutoNum type="arabicPeriod"/>
            </a:pPr>
            <a:r>
              <a:rPr lang="nl-NL" sz="1600" dirty="0">
                <a:latin typeface="Calibri"/>
                <a:ea typeface="MS PGothic"/>
                <a:cs typeface="Calibri"/>
              </a:rPr>
              <a:t>Organiseren extra toezicht en handhaving</a:t>
            </a:r>
          </a:p>
          <a:p>
            <a:pPr marL="342900" indent="-342900">
              <a:lnSpc>
                <a:spcPct val="100000"/>
              </a:lnSpc>
              <a:buFont typeface="+mj-lt"/>
              <a:buAutoNum type="arabicPeriod"/>
            </a:pPr>
            <a:r>
              <a:rPr lang="nl-NL" sz="1600" dirty="0">
                <a:latin typeface="Calibri"/>
                <a:ea typeface="MS PGothic"/>
                <a:cs typeface="Calibri"/>
              </a:rPr>
              <a:t>Oriëntatie op effecten van Defensie-oefeningen</a:t>
            </a:r>
          </a:p>
          <a:p>
            <a:pPr marL="342900" indent="-342900">
              <a:lnSpc>
                <a:spcPct val="100000"/>
              </a:lnSpc>
              <a:buFont typeface="+mj-lt"/>
              <a:buAutoNum type="arabicPeriod"/>
            </a:pPr>
            <a:r>
              <a:rPr lang="nl-NL" sz="1600" dirty="0">
                <a:latin typeface="Calibri"/>
                <a:ea typeface="MS PGothic"/>
                <a:cs typeface="Calibri"/>
              </a:rPr>
              <a:t>Visie op hondenlosloop op de Veluwe</a:t>
            </a:r>
            <a:r>
              <a:rPr lang="nl-NL" sz="1800" dirty="0">
                <a:latin typeface="Arial"/>
                <a:ea typeface="MS PGothic"/>
                <a:cs typeface="Arial"/>
              </a:rPr>
              <a:t>	</a:t>
            </a:r>
          </a:p>
          <a:p>
            <a:pPr marL="342900" indent="-342900">
              <a:lnSpc>
                <a:spcPct val="100000"/>
              </a:lnSpc>
              <a:buFont typeface="+mj-lt"/>
              <a:buAutoNum type="arabicPeriod"/>
            </a:pPr>
            <a:endParaRPr lang="nl-NL" sz="1800" dirty="0">
              <a:latin typeface="Arial" panose="020B0604020202020204" pitchFamily="34" charset="0"/>
              <a:cs typeface="Arial" panose="020B0604020202020204" pitchFamily="34" charset="0"/>
            </a:endParaRPr>
          </a:p>
          <a:p>
            <a:pPr marL="251460" indent="-251460"/>
            <a:endParaRPr lang="nl-NL" dirty="0"/>
          </a:p>
        </p:txBody>
      </p:sp>
      <p:sp>
        <p:nvSpPr>
          <p:cNvPr id="14" name="Tekstvak 13">
            <a:extLst>
              <a:ext uri="{FF2B5EF4-FFF2-40B4-BE49-F238E27FC236}">
                <a16:creationId xmlns:a16="http://schemas.microsoft.com/office/drawing/2014/main" id="{7F39AA53-6CA1-188E-33C7-7E8CB2AA0C7A}"/>
              </a:ext>
            </a:extLst>
          </p:cNvPr>
          <p:cNvSpPr txBox="1"/>
          <p:nvPr/>
        </p:nvSpPr>
        <p:spPr>
          <a:xfrm>
            <a:off x="4931249" y="148280"/>
            <a:ext cx="3885492" cy="461665"/>
          </a:xfrm>
          <a:prstGeom prst="rect">
            <a:avLst/>
          </a:prstGeom>
          <a:noFill/>
        </p:spPr>
        <p:txBody>
          <a:bodyPr wrap="square" rtlCol="0">
            <a:spAutoFit/>
          </a:bodyPr>
          <a:lstStyle/>
          <a:p>
            <a:r>
              <a:rPr lang="nl-NL" b="1"/>
              <a:t>Zoneringsmaatregelen</a:t>
            </a:r>
          </a:p>
        </p:txBody>
      </p:sp>
    </p:spTree>
    <p:extLst>
      <p:ext uri="{BB962C8B-B14F-4D97-AF65-F5344CB8AC3E}">
        <p14:creationId xmlns:p14="http://schemas.microsoft.com/office/powerpoint/2010/main" val="1380113671"/>
      </p:ext>
    </p:extLst>
  </p:cSld>
  <p:clrMapOvr>
    <a:masterClrMapping/>
  </p:clrMapOvr>
  <mc:AlternateContent xmlns:mc="http://schemas.openxmlformats.org/markup-compatibility/2006" xmlns:p14="http://schemas.microsoft.com/office/powerpoint/2010/main">
    <mc:Choice Requires="p14">
      <p:transition spd="slow" p14:dur="2000" advTm="80778"/>
    </mc:Choice>
    <mc:Fallback xmlns="">
      <p:transition spd="slow" advTm="8077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BCF16BA-9DD8-6E10-0225-BDC71886B62D}"/>
              </a:ext>
            </a:extLst>
          </p:cNvPr>
          <p:cNvSpPr>
            <a:spLocks noGrp="1"/>
          </p:cNvSpPr>
          <p:nvPr>
            <p:ph type="sldNum" sz="quarter" idx="15"/>
          </p:nvPr>
        </p:nvSpPr>
        <p:spPr/>
        <p:txBody>
          <a:bodyPr/>
          <a:lstStyle/>
          <a:p>
            <a:pPr>
              <a:defRPr/>
            </a:pPr>
            <a:fld id="{5C607779-D8D7-3B4A-9FD2-C764F6A3213E}" type="slidenum">
              <a:rPr lang="en-US"/>
              <a:pPr>
                <a:defRPr/>
              </a:pPr>
              <a:t>9</a:t>
            </a:fld>
            <a:endParaRPr lang="en-US"/>
          </a:p>
        </p:txBody>
      </p:sp>
      <p:pic>
        <p:nvPicPr>
          <p:cNvPr id="8" name="Afbeelding 7" descr="Afbeelding met tekst, schermopname, ontvangst, Lettertype&#10;&#10;Automatisch gegenereerde beschrijving">
            <a:extLst>
              <a:ext uri="{FF2B5EF4-FFF2-40B4-BE49-F238E27FC236}">
                <a16:creationId xmlns:a16="http://schemas.microsoft.com/office/drawing/2014/main" id="{33843660-C9D1-E57C-200C-75521108632E}"/>
              </a:ext>
            </a:extLst>
          </p:cNvPr>
          <p:cNvPicPr>
            <a:picLocks noChangeAspect="1"/>
          </p:cNvPicPr>
          <p:nvPr/>
        </p:nvPicPr>
        <p:blipFill>
          <a:blip r:embed="rId3"/>
          <a:stretch>
            <a:fillRect/>
          </a:stretch>
        </p:blipFill>
        <p:spPr>
          <a:xfrm>
            <a:off x="2634101" y="470961"/>
            <a:ext cx="6335981" cy="3367794"/>
          </a:xfrm>
          <a:prstGeom prst="rect">
            <a:avLst/>
          </a:prstGeom>
        </p:spPr>
      </p:pic>
      <p:sp>
        <p:nvSpPr>
          <p:cNvPr id="11" name="Tekstvak 10">
            <a:extLst>
              <a:ext uri="{FF2B5EF4-FFF2-40B4-BE49-F238E27FC236}">
                <a16:creationId xmlns:a16="http://schemas.microsoft.com/office/drawing/2014/main" id="{A17C39B4-DA65-DF74-5122-DEFF72671C92}"/>
              </a:ext>
            </a:extLst>
          </p:cNvPr>
          <p:cNvSpPr txBox="1"/>
          <p:nvPr/>
        </p:nvSpPr>
        <p:spPr>
          <a:xfrm>
            <a:off x="341672" y="0"/>
            <a:ext cx="9000736" cy="553998"/>
          </a:xfrm>
          <a:prstGeom prst="rect">
            <a:avLst/>
          </a:prstGeom>
          <a:noFill/>
        </p:spPr>
        <p:txBody>
          <a:bodyPr wrap="square" rtlCol="0">
            <a:spAutoFit/>
          </a:bodyPr>
          <a:lstStyle/>
          <a:p>
            <a:r>
              <a:rPr lang="nl-NL" sz="3000" b="1"/>
              <a:t>Ecologische</a:t>
            </a:r>
            <a:r>
              <a:rPr lang="nl-NL" b="1"/>
              <a:t> </a:t>
            </a:r>
            <a:r>
              <a:rPr lang="nl-NL" sz="3000" b="1"/>
              <a:t>beoordelingskader </a:t>
            </a:r>
            <a:r>
              <a:rPr lang="nl-NL" sz="3000" b="1" err="1"/>
              <a:t>habitats</a:t>
            </a:r>
            <a:r>
              <a:rPr lang="nl-NL" sz="3000" b="1"/>
              <a:t> en soorten </a:t>
            </a:r>
          </a:p>
        </p:txBody>
      </p:sp>
      <p:pic>
        <p:nvPicPr>
          <p:cNvPr id="5" name="Tijdelijke aanduiding voor inhoud 4" descr="Afbeelding met tekst, gras, hemel, buitenshuis&#10;&#10;Automatisch gegenereerde beschrijving">
            <a:extLst>
              <a:ext uri="{FF2B5EF4-FFF2-40B4-BE49-F238E27FC236}">
                <a16:creationId xmlns:a16="http://schemas.microsoft.com/office/drawing/2014/main" id="{90094852-C195-104A-AF13-D26F71E33240}"/>
              </a:ext>
            </a:extLst>
          </p:cNvPr>
          <p:cNvPicPr>
            <a:picLocks noGrp="1" noChangeAspect="1"/>
          </p:cNvPicPr>
          <p:nvPr>
            <p:ph sz="quarter" idx="14"/>
          </p:nvPr>
        </p:nvPicPr>
        <p:blipFill>
          <a:blip r:embed="rId4"/>
          <a:stretch>
            <a:fillRect/>
          </a:stretch>
        </p:blipFill>
        <p:spPr>
          <a:xfrm>
            <a:off x="169271" y="470962"/>
            <a:ext cx="2475660" cy="3493780"/>
          </a:xfrm>
        </p:spPr>
      </p:pic>
      <p:pic>
        <p:nvPicPr>
          <p:cNvPr id="7" name="Afbeelding 6" descr="Afbeelding met tekst, schermopname, Lettertype, nummer&#10;&#10;Automatisch gegenereerde beschrijving">
            <a:extLst>
              <a:ext uri="{FF2B5EF4-FFF2-40B4-BE49-F238E27FC236}">
                <a16:creationId xmlns:a16="http://schemas.microsoft.com/office/drawing/2014/main" id="{54F258C7-CD0B-7ED9-02B5-6AACBD0145FC}"/>
              </a:ext>
            </a:extLst>
          </p:cNvPr>
          <p:cNvPicPr>
            <a:picLocks noChangeAspect="1"/>
          </p:cNvPicPr>
          <p:nvPr/>
        </p:nvPicPr>
        <p:blipFill>
          <a:blip r:embed="rId5"/>
          <a:stretch>
            <a:fillRect/>
          </a:stretch>
        </p:blipFill>
        <p:spPr>
          <a:xfrm>
            <a:off x="143264" y="3786522"/>
            <a:ext cx="8826818" cy="2848335"/>
          </a:xfrm>
          <a:prstGeom prst="rect">
            <a:avLst/>
          </a:prstGeom>
        </p:spPr>
      </p:pic>
    </p:spTree>
    <p:extLst>
      <p:ext uri="{BB962C8B-B14F-4D97-AF65-F5344CB8AC3E}">
        <p14:creationId xmlns:p14="http://schemas.microsoft.com/office/powerpoint/2010/main" val="3627072641"/>
      </p:ext>
    </p:extLst>
  </p:cSld>
  <p:clrMapOvr>
    <a:masterClrMapping/>
  </p:clrMapOvr>
  <mc:AlternateContent xmlns:mc="http://schemas.openxmlformats.org/markup-compatibility/2006" xmlns:p14="http://schemas.microsoft.com/office/powerpoint/2010/main">
    <mc:Choice Requires="p14">
      <p:transition spd="slow" p14:dur="2000" advTm="88995"/>
    </mc:Choice>
    <mc:Fallback xmlns="">
      <p:transition spd="slow" advTm="88995"/>
    </mc:Fallback>
  </mc:AlternateContent>
</p:sld>
</file>

<file path=ppt/theme/theme1.xml><?xml version="1.0" encoding="utf-8"?>
<a:theme xmlns:a="http://schemas.openxmlformats.org/drawingml/2006/main" name="GELD-009-4_PowerPointTemplate_v10">
  <a:themeElements>
    <a:clrScheme name="Provincie Gelderland">
      <a:dk1>
        <a:srgbClr val="1B143C"/>
      </a:dk1>
      <a:lt1>
        <a:srgbClr val="FFFFFF"/>
      </a:lt1>
      <a:dk2>
        <a:srgbClr val="1B143C"/>
      </a:dk2>
      <a:lt2>
        <a:srgbClr val="D9E020"/>
      </a:lt2>
      <a:accent1>
        <a:srgbClr val="005B7F"/>
      </a:accent1>
      <a:accent2>
        <a:srgbClr val="48A842"/>
      </a:accent2>
      <a:accent3>
        <a:srgbClr val="FFDD00"/>
      </a:accent3>
      <a:accent4>
        <a:srgbClr val="FF9900"/>
      </a:accent4>
      <a:accent5>
        <a:srgbClr val="FF6600"/>
      </a:accent5>
      <a:accent6>
        <a:srgbClr val="CC0000"/>
      </a:accent6>
      <a:hlink>
        <a:srgbClr val="0066CC"/>
      </a:hlink>
      <a:folHlink>
        <a:srgbClr val="663399"/>
      </a:folHlink>
    </a:clrScheme>
    <a:fontScheme name="Civie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roject Document" ma:contentTypeID="0x010100602DEDF8A0574399BC4EFA2117317D3A0009CAA48EB4307A4D9AFF3C56DC12CE63010009060BEAF87E304EB5ED153C9A0F8A5D" ma:contentTypeVersion="2" ma:contentTypeDescription="" ma:contentTypeScope="" ma:versionID="287d8b23ad5aaf1a34828eb7f535404d">
  <xsd:schema xmlns:xsd="http://www.w3.org/2001/XMLSchema" xmlns:xs="http://www.w3.org/2001/XMLSchema" xmlns:p="http://schemas.microsoft.com/office/2006/metadata/properties" xmlns:ns2="eac3eda4-e0c8-4238-8a3d-3a564a656a5b" xmlns:ns3="81e32a9f-03bc-42ce-8c2d-adbd1ad6e734" targetNamespace="http://schemas.microsoft.com/office/2006/metadata/properties" ma:root="true" ma:fieldsID="1e6b0a613929bb70573c1f5aed3e1ca6" ns2:_="" ns3:_="">
    <xsd:import namespace="eac3eda4-e0c8-4238-8a3d-3a564a656a5b"/>
    <xsd:import namespace="81e32a9f-03bc-42ce-8c2d-adbd1ad6e734"/>
    <xsd:element name="properties">
      <xsd:complexType>
        <xsd:sequence>
          <xsd:element name="documentManagement">
            <xsd:complexType>
              <xsd:all>
                <xsd:element ref="ns3:DocumentTypeTaxHTField0" minOccurs="0"/>
                <xsd:element ref="ns2:TaxCatchAll" minOccurs="0"/>
                <xsd:element ref="ns2:TaxCatchAllLabel" minOccurs="0"/>
                <xsd:element ref="ns2:cdb59a71a1094b24a26993ddb98fc8ea" minOccurs="0"/>
                <xsd:element ref="ns2:cea5db426e5447899e7e96a140ca8638" minOccurs="0"/>
                <xsd:element ref="ns2:Openba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c3eda4-e0c8-4238-8a3d-3a564a656a5b" elementFormDefault="qualified">
    <xsd:import namespace="http://schemas.microsoft.com/office/2006/documentManagement/types"/>
    <xsd:import namespace="http://schemas.microsoft.com/office/infopath/2007/PartnerControls"/>
    <xsd:element name="TaxCatchAll" ma:index="10" nillable="true" ma:displayName="TaxCatchAll" ma:hidden="true" ma:list="{0a90f951-6e52-4158-bda5-3c67368d52bc}" ma:internalName="TaxCatchAll" ma:showField="CatchAllData" ma:web="313ad08f-14f7-402a-9787-bbf6b93b7b97">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CatchAllLabel" ma:hidden="true" ma:list="{0a90f951-6e52-4158-bda5-3c67368d52bc}" ma:internalName="TaxCatchAllLabel" ma:readOnly="true" ma:showField="CatchAllDataLabel" ma:web="313ad08f-14f7-402a-9787-bbf6b93b7b97">
      <xsd:complexType>
        <xsd:complexContent>
          <xsd:extension base="dms:MultiChoiceLookup">
            <xsd:sequence>
              <xsd:element name="Value" type="dms:Lookup" maxOccurs="unbounded" minOccurs="0" nillable="true"/>
            </xsd:sequence>
          </xsd:extension>
        </xsd:complexContent>
      </xsd:complexType>
    </xsd:element>
    <xsd:element name="cdb59a71a1094b24a26993ddb98fc8ea" ma:index="12" nillable="true" ma:taxonomy="true" ma:internalName="cdb59a71a1094b24a26993ddb98fc8ea" ma:taxonomyFieldName="Categorie" ma:displayName="Categorie" ma:default="" ma:fieldId="{cdb59a71-a109-4b24-a269-93ddb98fc8ea}" ma:taxonomyMulti="true" ma:sspId="f85d4054-6d0c-4709-aaf5-95c0f58b49e4" ma:termSetId="c830cb3e-a482-4986-85c0-877d1abaeb87" ma:anchorId="7a4173d8-f921-477c-b642-b57b55bf866a" ma:open="false" ma:isKeyword="false">
      <xsd:complexType>
        <xsd:sequence>
          <xsd:element ref="pc:Terms" minOccurs="0" maxOccurs="1"/>
        </xsd:sequence>
      </xsd:complexType>
    </xsd:element>
    <xsd:element name="cea5db426e5447899e7e96a140ca8638" ma:index="14" nillable="true" ma:taxonomy="true" ma:internalName="cea5db426e5447899e7e96a140ca8638" ma:taxonomyFieldName="Project" ma:displayName="Project" ma:default="" ma:fieldId="{cea5db42-6e54-4789-9e7e-96a140ca8638}" ma:sspId="f85d4054-6d0c-4709-aaf5-95c0f58b49e4" ma:termSetId="5da36c40-790a-4b7c-8107-b23518bc252c" ma:anchorId="00000000-0000-0000-0000-000000000000" ma:open="false" ma:isKeyword="false">
      <xsd:complexType>
        <xsd:sequence>
          <xsd:element ref="pc:Terms" minOccurs="0" maxOccurs="1"/>
        </xsd:sequence>
      </xsd:complexType>
    </xsd:element>
    <xsd:element name="Openbaar" ma:index="16" nillable="true" ma:displayName="Openbaar" ma:format="Dropdown" ma:internalName="Openbaar0" ma:readOnly="false">
      <xsd:simpleType>
        <xsd:restriction base="dms:Choice">
          <xsd:enumeration value="Nee"/>
          <xsd:enumeration value="Ja"/>
        </xsd:restriction>
      </xsd:simpleType>
    </xsd:element>
  </xsd:schema>
  <xsd:schema xmlns:xsd="http://www.w3.org/2001/XMLSchema" xmlns:xs="http://www.w3.org/2001/XMLSchema" xmlns:dms="http://schemas.microsoft.com/office/2006/documentManagement/types" xmlns:pc="http://schemas.microsoft.com/office/infopath/2007/PartnerControls" targetNamespace="81e32a9f-03bc-42ce-8c2d-adbd1ad6e734" elementFormDefault="qualified">
    <xsd:import namespace="http://schemas.microsoft.com/office/2006/documentManagement/types"/>
    <xsd:import namespace="http://schemas.microsoft.com/office/infopath/2007/PartnerControls"/>
    <xsd:element name="DocumentTypeTaxHTField0" ma:index="9" nillable="true" ma:taxonomy="true" ma:internalName="DocumentTypeTaxHTField0" ma:taxonomyFieldName="DocumentType" ma:displayName="Document type" ma:indexed="true" ma:readOnly="false" ma:default="" ma:fieldId="{7806aed2-60cb-427e-808c-462caec3541b}" ma:sspId="f85d4054-6d0c-4709-aaf5-95c0f58b49e4" ma:termSetId="c830cb3e-a482-4986-85c0-877d1abaeb87" ma:anchorId="493a3a5e-4483-4858-b165-fd9e80d4fac9"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ac3eda4-e0c8-4238-8a3d-3a564a656a5b" xsi:nil="true"/>
    <Openbaar xmlns="eac3eda4-e0c8-4238-8a3d-3a564a656a5b" xsi:nil="true"/>
    <cea5db426e5447899e7e96a140ca8638 xmlns="eac3eda4-e0c8-4238-8a3d-3a564a656a5b">
      <Terms xmlns="http://schemas.microsoft.com/office/infopath/2007/PartnerControls"/>
    </cea5db426e5447899e7e96a140ca8638>
    <DocumentTypeTaxHTField0 xmlns="81e32a9f-03bc-42ce-8c2d-adbd1ad6e734">
      <Terms xmlns="http://schemas.microsoft.com/office/infopath/2007/PartnerControls"/>
    </DocumentTypeTaxHTField0>
    <cdb59a71a1094b24a26993ddb98fc8ea xmlns="eac3eda4-e0c8-4238-8a3d-3a564a656a5b">
      <Terms xmlns="http://schemas.microsoft.com/office/infopath/2007/PartnerControls"/>
    </cdb59a71a1094b24a26993ddb98fc8ea>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f85d4054-6d0c-4709-aaf5-95c0f58b49e4" ContentTypeId="0x010100602DEDF8A0574399BC4EFA2117317D3A0009CAA48EB4307A4D9AFF3C56DC12CE6301" PreviousValue="false" LastSyncTimeStamp="2019-02-12T09:21:54.543Z"/>
</file>

<file path=customXml/itemProps1.xml><?xml version="1.0" encoding="utf-8"?>
<ds:datastoreItem xmlns:ds="http://schemas.openxmlformats.org/officeDocument/2006/customXml" ds:itemID="{BB536070-5B22-4FF4-8639-A22B5E9E5B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c3eda4-e0c8-4238-8a3d-3a564a656a5b"/>
    <ds:schemaRef ds:uri="81e32a9f-03bc-42ce-8c2d-adbd1ad6e7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B59251-9D67-4EA2-805F-4686957B843D}">
  <ds:schemaRef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fbbe5c52-db67-4c49-b36b-e3a2dd9fb90f"/>
    <ds:schemaRef ds:uri="ea33e2d1-0470-453b-b2b7-3d82a42878bc"/>
    <ds:schemaRef ds:uri="http://purl.org/dc/dcmitype/"/>
    <ds:schemaRef ds:uri="eac3eda4-e0c8-4238-8a3d-3a564a656a5b"/>
    <ds:schemaRef ds:uri="81e32a9f-03bc-42ce-8c2d-adbd1ad6e734"/>
  </ds:schemaRefs>
</ds:datastoreItem>
</file>

<file path=customXml/itemProps3.xml><?xml version="1.0" encoding="utf-8"?>
<ds:datastoreItem xmlns:ds="http://schemas.openxmlformats.org/officeDocument/2006/customXml" ds:itemID="{F79B826D-8DA9-4D37-8C27-AAD5FDADA4DD}">
  <ds:schemaRefs>
    <ds:schemaRef ds:uri="http://schemas.microsoft.com/sharepoint/v3/contenttype/forms"/>
  </ds:schemaRefs>
</ds:datastoreItem>
</file>

<file path=customXml/itemProps4.xml><?xml version="1.0" encoding="utf-8"?>
<ds:datastoreItem xmlns:ds="http://schemas.openxmlformats.org/officeDocument/2006/customXml" ds:itemID="{70A3D761-8404-48C6-A26F-1621C96A11A3}">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blank</Template>
  <TotalTime>20</TotalTime>
  <Words>5181</Words>
  <Application>Microsoft Office PowerPoint</Application>
  <PresentationFormat>Diavoorstelling (4:3)</PresentationFormat>
  <Paragraphs>528</Paragraphs>
  <Slides>25</Slides>
  <Notes>25</Notes>
  <HiddenSlides>0</HiddenSlides>
  <MMClips>0</MMClips>
  <ScaleCrop>false</ScaleCrop>
  <HeadingPairs>
    <vt:vector size="4" baseType="variant">
      <vt:variant>
        <vt:lpstr>Thema</vt:lpstr>
      </vt:variant>
      <vt:variant>
        <vt:i4>1</vt:i4>
      </vt:variant>
      <vt:variant>
        <vt:lpstr>Diatitels</vt:lpstr>
      </vt:variant>
      <vt:variant>
        <vt:i4>25</vt:i4>
      </vt:variant>
    </vt:vector>
  </HeadingPairs>
  <TitlesOfParts>
    <vt:vector size="26" baseType="lpstr">
      <vt:lpstr>GELD-009-4_PowerPointTemplate_v10</vt:lpstr>
      <vt:lpstr> Veldbezoek Ecologische Autoriteit Veluwe  1 feb 2024 Natuurherstel op de Veluwe  provincie Gelderland     </vt:lpstr>
      <vt:lpstr>PowerPoint-presentatie</vt:lpstr>
      <vt:lpstr>PowerPoint-presentatie</vt:lpstr>
      <vt:lpstr>PowerPoint-presentatie</vt:lpstr>
      <vt:lpstr>Opstellen en uitvoeren 5 herstelprogramma’s </vt:lpstr>
      <vt:lpstr>5 herstelprogramma's </vt:lpstr>
      <vt:lpstr>Recreatiezoneringsplan  </vt:lpstr>
      <vt:lpstr>PowerPoint-presentatie</vt:lpstr>
      <vt:lpstr>PowerPoint-presentatie</vt:lpstr>
      <vt:lpstr>Herstelprogramma bossen </vt:lpstr>
      <vt:lpstr>Aanpak bossen en heiden en stuifzanden (2)</vt:lpstr>
      <vt:lpstr>Maatregelen herstelprogramma Bossen</vt:lpstr>
      <vt:lpstr>Houtoogstverbod en -beperking boshabitats</vt:lpstr>
      <vt:lpstr>Maatregelen Herstelprogramma Heide en stuifzanden</vt:lpstr>
      <vt:lpstr>Enkele lopende maatregelen HP Heide en stuifzanden</vt:lpstr>
      <vt:lpstr>Herstelprogramma Beken</vt:lpstr>
      <vt:lpstr>Herstelprogramma Vennen en venen </vt:lpstr>
      <vt:lpstr>PowerPoint-presentatie</vt:lpstr>
      <vt:lpstr>Relatie beheerplan – Gelderse Maatregelen Stikstof (GMS) – Vitaal Landelijk Gebied Gelderland (VLGG) </vt:lpstr>
      <vt:lpstr>Rol landelijk bij knelpunten </vt:lpstr>
      <vt:lpstr>PowerPoint-presentatie</vt:lpstr>
      <vt:lpstr>PowerPoint-presentatie</vt:lpstr>
      <vt:lpstr>PowerPoint-presentatie</vt:lpstr>
      <vt:lpstr>Aanpak bossen en heiden en stuifzanden (3)</vt:lpstr>
      <vt:lpstr>Aanpak bossen en heiden en stuifzanden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Altena van, Hans</dc:creator>
  <cp:lastModifiedBy>Lenssen, John</cp:lastModifiedBy>
  <cp:revision>3</cp:revision>
  <cp:lastPrinted>2024-01-31T15:00:06Z</cp:lastPrinted>
  <dcterms:created xsi:type="dcterms:W3CDTF">2019-11-05T15:17:37Z</dcterms:created>
  <dcterms:modified xsi:type="dcterms:W3CDTF">2024-02-05T11:58:14Z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100.000000000000</vt:lpwstr>
  </property>
  <property fmtid="{D5CDD505-2E9C-101B-9397-08002B2CF9AE}" pid="3" name="MediaServiceImageTags">
    <vt:lpwstr/>
  </property>
  <property fmtid="{D5CDD505-2E9C-101B-9397-08002B2CF9AE}" pid="4" name="ContentTypeId">
    <vt:lpwstr>0x010100602DEDF8A0574399BC4EFA2117317D3A0009CAA48EB4307A4D9AFF3C56DC12CE63010009060BEAF87E304EB5ED153C9A0F8A5D</vt:lpwstr>
  </property>
  <property fmtid="{D5CDD505-2E9C-101B-9397-08002B2CF9AE}" pid="5" name="SharedWithUsers">
    <vt:lpwstr>32;#Hans Mommaas;#33;#Willemijn Smal</vt:lpwstr>
  </property>
  <property fmtid="{D5CDD505-2E9C-101B-9397-08002B2CF9AE}" pid="6" name="Project">
    <vt:lpwstr/>
  </property>
  <property fmtid="{D5CDD505-2E9C-101B-9397-08002B2CF9AE}" pid="7" name="DocumentType">
    <vt:lpwstr/>
  </property>
  <property fmtid="{D5CDD505-2E9C-101B-9397-08002B2CF9AE}" pid="8" name="Categorie">
    <vt:lpwstr/>
  </property>
  <property fmtid="{D5CDD505-2E9C-101B-9397-08002B2CF9AE}" pid="9" name="Openbaar">
    <vt:bool>true</vt:bool>
  </property>
</Properties>
</file>